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5"/>
  </p:notesMasterIdLst>
  <p:sldIdLst>
    <p:sldId id="257" r:id="rId2"/>
    <p:sldId id="356" r:id="rId3"/>
    <p:sldId id="334" r:id="rId4"/>
    <p:sldId id="362" r:id="rId5"/>
    <p:sldId id="363" r:id="rId6"/>
    <p:sldId id="374" r:id="rId7"/>
    <p:sldId id="260" r:id="rId8"/>
    <p:sldId id="372" r:id="rId9"/>
    <p:sldId id="261" r:id="rId10"/>
    <p:sldId id="262" r:id="rId11"/>
    <p:sldId id="364" r:id="rId12"/>
    <p:sldId id="335" r:id="rId13"/>
    <p:sldId id="365" r:id="rId14"/>
    <p:sldId id="265" r:id="rId15"/>
    <p:sldId id="319" r:id="rId16"/>
    <p:sldId id="320" r:id="rId17"/>
    <p:sldId id="321" r:id="rId18"/>
    <p:sldId id="399" r:id="rId19"/>
    <p:sldId id="400" r:id="rId20"/>
    <p:sldId id="323" r:id="rId21"/>
    <p:sldId id="270" r:id="rId22"/>
    <p:sldId id="366" r:id="rId23"/>
    <p:sldId id="336" r:id="rId24"/>
    <p:sldId id="367" r:id="rId25"/>
    <p:sldId id="403" r:id="rId26"/>
    <p:sldId id="404" r:id="rId27"/>
    <p:sldId id="405" r:id="rId28"/>
    <p:sldId id="406" r:id="rId29"/>
    <p:sldId id="407" r:id="rId30"/>
    <p:sldId id="408" r:id="rId31"/>
    <p:sldId id="409" r:id="rId32"/>
    <p:sldId id="410" r:id="rId33"/>
    <p:sldId id="411" r:id="rId34"/>
    <p:sldId id="412" r:id="rId35"/>
    <p:sldId id="413" r:id="rId36"/>
    <p:sldId id="414" r:id="rId37"/>
    <p:sldId id="415" r:id="rId38"/>
    <p:sldId id="416" r:id="rId39"/>
    <p:sldId id="417" r:id="rId40"/>
    <p:sldId id="350" r:id="rId41"/>
    <p:sldId id="418" r:id="rId42"/>
    <p:sldId id="419" r:id="rId43"/>
    <p:sldId id="286"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988" autoAdjust="0"/>
    <p:restoredTop sz="94660"/>
  </p:normalViewPr>
  <p:slideViewPr>
    <p:cSldViewPr snapToGrid="0">
      <p:cViewPr varScale="1">
        <p:scale>
          <a:sx n="72" d="100"/>
          <a:sy n="72" d="100"/>
        </p:scale>
        <p:origin x="534"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DAFA39A-A605-4535-89B0-D2989C3BC5CB}" type="datetimeFigureOut">
              <a:rPr lang="en-US" smtClean="0"/>
              <a:t>2/16/2020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9861E23-0193-4D37-9B5A-D97578D2F739}" type="slidenum">
              <a:rPr lang="en-US" smtClean="0"/>
              <a:t>‹#›</a:t>
            </a:fld>
            <a:endParaRPr lang="en-US"/>
          </a:p>
        </p:txBody>
      </p:sp>
    </p:spTree>
    <p:extLst>
      <p:ext uri="{BB962C8B-B14F-4D97-AF65-F5344CB8AC3E}">
        <p14:creationId xmlns:p14="http://schemas.microsoft.com/office/powerpoint/2010/main" val="19838826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205B299-6809-41AB-AD48-BF16635D21DA}" type="slidenum">
              <a:rPr lang="en-US" smtClean="0"/>
              <a:t>1</a:t>
            </a:fld>
            <a:endParaRPr lang="en-US"/>
          </a:p>
        </p:txBody>
      </p:sp>
    </p:spTree>
    <p:extLst>
      <p:ext uri="{BB962C8B-B14F-4D97-AF65-F5344CB8AC3E}">
        <p14:creationId xmlns:p14="http://schemas.microsoft.com/office/powerpoint/2010/main" val="9418889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205B299-6809-41AB-AD48-BF16635D21DA}" type="slidenum">
              <a:rPr lang="en-US" smtClean="0"/>
              <a:t>10</a:t>
            </a:fld>
            <a:endParaRPr lang="en-US"/>
          </a:p>
        </p:txBody>
      </p:sp>
    </p:spTree>
    <p:extLst>
      <p:ext uri="{BB962C8B-B14F-4D97-AF65-F5344CB8AC3E}">
        <p14:creationId xmlns:p14="http://schemas.microsoft.com/office/powerpoint/2010/main" val="41532017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205B299-6809-41AB-AD48-BF16635D21DA}" type="slidenum">
              <a:rPr lang="en-US" smtClean="0"/>
              <a:t>11</a:t>
            </a:fld>
            <a:endParaRPr lang="en-US"/>
          </a:p>
        </p:txBody>
      </p:sp>
    </p:spTree>
    <p:extLst>
      <p:ext uri="{BB962C8B-B14F-4D97-AF65-F5344CB8AC3E}">
        <p14:creationId xmlns:p14="http://schemas.microsoft.com/office/powerpoint/2010/main" val="17725844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205B299-6809-41AB-AD48-BF16635D21DA}" type="slidenum">
              <a:rPr lang="en-US" smtClean="0"/>
              <a:t>12</a:t>
            </a:fld>
            <a:endParaRPr lang="en-US"/>
          </a:p>
        </p:txBody>
      </p:sp>
    </p:spTree>
    <p:extLst>
      <p:ext uri="{BB962C8B-B14F-4D97-AF65-F5344CB8AC3E}">
        <p14:creationId xmlns:p14="http://schemas.microsoft.com/office/powerpoint/2010/main" val="33143966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205B299-6809-41AB-AD48-BF16635D21DA}" type="slidenum">
              <a:rPr lang="en-US" smtClean="0"/>
              <a:t>13</a:t>
            </a:fld>
            <a:endParaRPr lang="en-US"/>
          </a:p>
        </p:txBody>
      </p:sp>
    </p:spTree>
    <p:extLst>
      <p:ext uri="{BB962C8B-B14F-4D97-AF65-F5344CB8AC3E}">
        <p14:creationId xmlns:p14="http://schemas.microsoft.com/office/powerpoint/2010/main" val="28289061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205B299-6809-41AB-AD48-BF16635D21DA}" type="slidenum">
              <a:rPr lang="en-US" smtClean="0"/>
              <a:t>14</a:t>
            </a:fld>
            <a:endParaRPr lang="en-US"/>
          </a:p>
        </p:txBody>
      </p:sp>
    </p:spTree>
    <p:extLst>
      <p:ext uri="{BB962C8B-B14F-4D97-AF65-F5344CB8AC3E}">
        <p14:creationId xmlns:p14="http://schemas.microsoft.com/office/powerpoint/2010/main" val="15775022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205B299-6809-41AB-AD48-BF16635D21DA}" type="slidenum">
              <a:rPr lang="en-US" smtClean="0"/>
              <a:t>15</a:t>
            </a:fld>
            <a:endParaRPr lang="en-US"/>
          </a:p>
        </p:txBody>
      </p:sp>
    </p:spTree>
    <p:extLst>
      <p:ext uri="{BB962C8B-B14F-4D97-AF65-F5344CB8AC3E}">
        <p14:creationId xmlns:p14="http://schemas.microsoft.com/office/powerpoint/2010/main" val="36136607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205B299-6809-41AB-AD48-BF16635D21DA}" type="slidenum">
              <a:rPr lang="en-US" smtClean="0"/>
              <a:t>16</a:t>
            </a:fld>
            <a:endParaRPr lang="en-US"/>
          </a:p>
        </p:txBody>
      </p:sp>
    </p:spTree>
    <p:extLst>
      <p:ext uri="{BB962C8B-B14F-4D97-AF65-F5344CB8AC3E}">
        <p14:creationId xmlns:p14="http://schemas.microsoft.com/office/powerpoint/2010/main" val="12462217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205B299-6809-41AB-AD48-BF16635D21DA}" type="slidenum">
              <a:rPr lang="en-US" smtClean="0"/>
              <a:t>17</a:t>
            </a:fld>
            <a:endParaRPr lang="en-US"/>
          </a:p>
        </p:txBody>
      </p:sp>
    </p:spTree>
    <p:extLst>
      <p:ext uri="{BB962C8B-B14F-4D97-AF65-F5344CB8AC3E}">
        <p14:creationId xmlns:p14="http://schemas.microsoft.com/office/powerpoint/2010/main" val="18342098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205B299-6809-41AB-AD48-BF16635D21DA}" type="slidenum">
              <a:rPr lang="en-US" smtClean="0"/>
              <a:t>18</a:t>
            </a:fld>
            <a:endParaRPr lang="en-US"/>
          </a:p>
        </p:txBody>
      </p:sp>
    </p:spTree>
    <p:extLst>
      <p:ext uri="{BB962C8B-B14F-4D97-AF65-F5344CB8AC3E}">
        <p14:creationId xmlns:p14="http://schemas.microsoft.com/office/powerpoint/2010/main" val="40577271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205B299-6809-41AB-AD48-BF16635D21DA}" type="slidenum">
              <a:rPr lang="en-US" smtClean="0"/>
              <a:t>19</a:t>
            </a:fld>
            <a:endParaRPr lang="en-US"/>
          </a:p>
        </p:txBody>
      </p:sp>
    </p:spTree>
    <p:extLst>
      <p:ext uri="{BB962C8B-B14F-4D97-AF65-F5344CB8AC3E}">
        <p14:creationId xmlns:p14="http://schemas.microsoft.com/office/powerpoint/2010/main" val="16797443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205B299-6809-41AB-AD48-BF16635D21DA}" type="slidenum">
              <a:rPr lang="en-US" smtClean="0"/>
              <a:t>2</a:t>
            </a:fld>
            <a:endParaRPr lang="en-US"/>
          </a:p>
        </p:txBody>
      </p:sp>
    </p:spTree>
    <p:extLst>
      <p:ext uri="{BB962C8B-B14F-4D97-AF65-F5344CB8AC3E}">
        <p14:creationId xmlns:p14="http://schemas.microsoft.com/office/powerpoint/2010/main" val="147471429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205B299-6809-41AB-AD48-BF16635D21DA}" type="slidenum">
              <a:rPr lang="en-US" smtClean="0"/>
              <a:t>20</a:t>
            </a:fld>
            <a:endParaRPr lang="en-US"/>
          </a:p>
        </p:txBody>
      </p:sp>
    </p:spTree>
    <p:extLst>
      <p:ext uri="{BB962C8B-B14F-4D97-AF65-F5344CB8AC3E}">
        <p14:creationId xmlns:p14="http://schemas.microsoft.com/office/powerpoint/2010/main" val="33426186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205B299-6809-41AB-AD48-BF16635D21DA}" type="slidenum">
              <a:rPr lang="en-US" smtClean="0"/>
              <a:t>21</a:t>
            </a:fld>
            <a:endParaRPr lang="en-US"/>
          </a:p>
        </p:txBody>
      </p:sp>
    </p:spTree>
    <p:extLst>
      <p:ext uri="{BB962C8B-B14F-4D97-AF65-F5344CB8AC3E}">
        <p14:creationId xmlns:p14="http://schemas.microsoft.com/office/powerpoint/2010/main" val="347146395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205B299-6809-41AB-AD48-BF16635D21DA}" type="slidenum">
              <a:rPr lang="en-US" smtClean="0"/>
              <a:t>22</a:t>
            </a:fld>
            <a:endParaRPr lang="en-US"/>
          </a:p>
        </p:txBody>
      </p:sp>
    </p:spTree>
    <p:extLst>
      <p:ext uri="{BB962C8B-B14F-4D97-AF65-F5344CB8AC3E}">
        <p14:creationId xmlns:p14="http://schemas.microsoft.com/office/powerpoint/2010/main" val="186811809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205B299-6809-41AB-AD48-BF16635D21DA}" type="slidenum">
              <a:rPr lang="en-US" smtClean="0"/>
              <a:t>23</a:t>
            </a:fld>
            <a:endParaRPr lang="en-US"/>
          </a:p>
        </p:txBody>
      </p:sp>
    </p:spTree>
    <p:extLst>
      <p:ext uri="{BB962C8B-B14F-4D97-AF65-F5344CB8AC3E}">
        <p14:creationId xmlns:p14="http://schemas.microsoft.com/office/powerpoint/2010/main" val="2429914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205B299-6809-41AB-AD48-BF16635D21DA}" type="slidenum">
              <a:rPr lang="en-US" smtClean="0"/>
              <a:t>24</a:t>
            </a:fld>
            <a:endParaRPr lang="en-US"/>
          </a:p>
        </p:txBody>
      </p:sp>
    </p:spTree>
    <p:extLst>
      <p:ext uri="{BB962C8B-B14F-4D97-AF65-F5344CB8AC3E}">
        <p14:creationId xmlns:p14="http://schemas.microsoft.com/office/powerpoint/2010/main" val="108774285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205B299-6809-41AB-AD48-BF16635D21DA}" type="slidenum">
              <a:rPr lang="en-US" smtClean="0"/>
              <a:t>25</a:t>
            </a:fld>
            <a:endParaRPr lang="en-US"/>
          </a:p>
        </p:txBody>
      </p:sp>
    </p:spTree>
    <p:extLst>
      <p:ext uri="{BB962C8B-B14F-4D97-AF65-F5344CB8AC3E}">
        <p14:creationId xmlns:p14="http://schemas.microsoft.com/office/powerpoint/2010/main" val="141182532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205B299-6809-41AB-AD48-BF16635D21DA}" type="slidenum">
              <a:rPr lang="en-US" smtClean="0"/>
              <a:t>26</a:t>
            </a:fld>
            <a:endParaRPr lang="en-US"/>
          </a:p>
        </p:txBody>
      </p:sp>
    </p:spTree>
    <p:extLst>
      <p:ext uri="{BB962C8B-B14F-4D97-AF65-F5344CB8AC3E}">
        <p14:creationId xmlns:p14="http://schemas.microsoft.com/office/powerpoint/2010/main" val="155216020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205B299-6809-41AB-AD48-BF16635D21DA}" type="slidenum">
              <a:rPr lang="en-US" smtClean="0"/>
              <a:t>27</a:t>
            </a:fld>
            <a:endParaRPr lang="en-US"/>
          </a:p>
        </p:txBody>
      </p:sp>
    </p:spTree>
    <p:extLst>
      <p:ext uri="{BB962C8B-B14F-4D97-AF65-F5344CB8AC3E}">
        <p14:creationId xmlns:p14="http://schemas.microsoft.com/office/powerpoint/2010/main" val="61725911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205B299-6809-41AB-AD48-BF16635D21DA}" type="slidenum">
              <a:rPr lang="en-US" smtClean="0"/>
              <a:t>28</a:t>
            </a:fld>
            <a:endParaRPr lang="en-US"/>
          </a:p>
        </p:txBody>
      </p:sp>
    </p:spTree>
    <p:extLst>
      <p:ext uri="{BB962C8B-B14F-4D97-AF65-F5344CB8AC3E}">
        <p14:creationId xmlns:p14="http://schemas.microsoft.com/office/powerpoint/2010/main" val="47050669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205B299-6809-41AB-AD48-BF16635D21DA}" type="slidenum">
              <a:rPr lang="en-US" smtClean="0"/>
              <a:t>29</a:t>
            </a:fld>
            <a:endParaRPr lang="en-US"/>
          </a:p>
        </p:txBody>
      </p:sp>
    </p:spTree>
    <p:extLst>
      <p:ext uri="{BB962C8B-B14F-4D97-AF65-F5344CB8AC3E}">
        <p14:creationId xmlns:p14="http://schemas.microsoft.com/office/powerpoint/2010/main" val="38388721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205B299-6809-41AB-AD48-BF16635D21DA}" type="slidenum">
              <a:rPr lang="en-US" smtClean="0"/>
              <a:t>3</a:t>
            </a:fld>
            <a:endParaRPr lang="en-US"/>
          </a:p>
        </p:txBody>
      </p:sp>
    </p:spTree>
    <p:extLst>
      <p:ext uri="{BB962C8B-B14F-4D97-AF65-F5344CB8AC3E}">
        <p14:creationId xmlns:p14="http://schemas.microsoft.com/office/powerpoint/2010/main" val="94819901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205B299-6809-41AB-AD48-BF16635D21DA}" type="slidenum">
              <a:rPr lang="en-US" smtClean="0"/>
              <a:t>30</a:t>
            </a:fld>
            <a:endParaRPr lang="en-US"/>
          </a:p>
        </p:txBody>
      </p:sp>
    </p:spTree>
    <p:extLst>
      <p:ext uri="{BB962C8B-B14F-4D97-AF65-F5344CB8AC3E}">
        <p14:creationId xmlns:p14="http://schemas.microsoft.com/office/powerpoint/2010/main" val="2181933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205B299-6809-41AB-AD48-BF16635D21DA}" type="slidenum">
              <a:rPr lang="en-US" smtClean="0"/>
              <a:t>31</a:t>
            </a:fld>
            <a:endParaRPr lang="en-US"/>
          </a:p>
        </p:txBody>
      </p:sp>
    </p:spTree>
    <p:extLst>
      <p:ext uri="{BB962C8B-B14F-4D97-AF65-F5344CB8AC3E}">
        <p14:creationId xmlns:p14="http://schemas.microsoft.com/office/powerpoint/2010/main" val="308053618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205B299-6809-41AB-AD48-BF16635D21DA}" type="slidenum">
              <a:rPr lang="en-US" smtClean="0"/>
              <a:t>32</a:t>
            </a:fld>
            <a:endParaRPr lang="en-US"/>
          </a:p>
        </p:txBody>
      </p:sp>
    </p:spTree>
    <p:extLst>
      <p:ext uri="{BB962C8B-B14F-4D97-AF65-F5344CB8AC3E}">
        <p14:creationId xmlns:p14="http://schemas.microsoft.com/office/powerpoint/2010/main" val="198608232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205B299-6809-41AB-AD48-BF16635D21DA}" type="slidenum">
              <a:rPr lang="en-US" smtClean="0"/>
              <a:t>33</a:t>
            </a:fld>
            <a:endParaRPr lang="en-US"/>
          </a:p>
        </p:txBody>
      </p:sp>
    </p:spTree>
    <p:extLst>
      <p:ext uri="{BB962C8B-B14F-4D97-AF65-F5344CB8AC3E}">
        <p14:creationId xmlns:p14="http://schemas.microsoft.com/office/powerpoint/2010/main" val="32343303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205B299-6809-41AB-AD48-BF16635D21DA}" type="slidenum">
              <a:rPr lang="en-US" smtClean="0"/>
              <a:t>34</a:t>
            </a:fld>
            <a:endParaRPr lang="en-US"/>
          </a:p>
        </p:txBody>
      </p:sp>
    </p:spTree>
    <p:extLst>
      <p:ext uri="{BB962C8B-B14F-4D97-AF65-F5344CB8AC3E}">
        <p14:creationId xmlns:p14="http://schemas.microsoft.com/office/powerpoint/2010/main" val="18122136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205B299-6809-41AB-AD48-BF16635D21DA}" type="slidenum">
              <a:rPr lang="en-US" smtClean="0"/>
              <a:t>35</a:t>
            </a:fld>
            <a:endParaRPr lang="en-US"/>
          </a:p>
        </p:txBody>
      </p:sp>
    </p:spTree>
    <p:extLst>
      <p:ext uri="{BB962C8B-B14F-4D97-AF65-F5344CB8AC3E}">
        <p14:creationId xmlns:p14="http://schemas.microsoft.com/office/powerpoint/2010/main" val="31562259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205B299-6809-41AB-AD48-BF16635D21DA}" type="slidenum">
              <a:rPr lang="en-US" smtClean="0"/>
              <a:t>36</a:t>
            </a:fld>
            <a:endParaRPr lang="en-US"/>
          </a:p>
        </p:txBody>
      </p:sp>
    </p:spTree>
    <p:extLst>
      <p:ext uri="{BB962C8B-B14F-4D97-AF65-F5344CB8AC3E}">
        <p14:creationId xmlns:p14="http://schemas.microsoft.com/office/powerpoint/2010/main" val="283869626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205B299-6809-41AB-AD48-BF16635D21DA}" type="slidenum">
              <a:rPr lang="en-US" smtClean="0"/>
              <a:t>37</a:t>
            </a:fld>
            <a:endParaRPr lang="en-US"/>
          </a:p>
        </p:txBody>
      </p:sp>
    </p:spTree>
    <p:extLst>
      <p:ext uri="{BB962C8B-B14F-4D97-AF65-F5344CB8AC3E}">
        <p14:creationId xmlns:p14="http://schemas.microsoft.com/office/powerpoint/2010/main" val="203790642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205B299-6809-41AB-AD48-BF16635D21DA}" type="slidenum">
              <a:rPr lang="en-US" smtClean="0"/>
              <a:t>38</a:t>
            </a:fld>
            <a:endParaRPr lang="en-US"/>
          </a:p>
        </p:txBody>
      </p:sp>
    </p:spTree>
    <p:extLst>
      <p:ext uri="{BB962C8B-B14F-4D97-AF65-F5344CB8AC3E}">
        <p14:creationId xmlns:p14="http://schemas.microsoft.com/office/powerpoint/2010/main" val="317898355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205B299-6809-41AB-AD48-BF16635D21DA}" type="slidenum">
              <a:rPr lang="en-US" smtClean="0"/>
              <a:t>39</a:t>
            </a:fld>
            <a:endParaRPr lang="en-US"/>
          </a:p>
        </p:txBody>
      </p:sp>
    </p:spTree>
    <p:extLst>
      <p:ext uri="{BB962C8B-B14F-4D97-AF65-F5344CB8AC3E}">
        <p14:creationId xmlns:p14="http://schemas.microsoft.com/office/powerpoint/2010/main" val="35267270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205B299-6809-41AB-AD48-BF16635D21DA}" type="slidenum">
              <a:rPr lang="en-US" smtClean="0"/>
              <a:t>4</a:t>
            </a:fld>
            <a:endParaRPr lang="en-US"/>
          </a:p>
        </p:txBody>
      </p:sp>
    </p:spTree>
    <p:extLst>
      <p:ext uri="{BB962C8B-B14F-4D97-AF65-F5344CB8AC3E}">
        <p14:creationId xmlns:p14="http://schemas.microsoft.com/office/powerpoint/2010/main" val="339631455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205B299-6809-41AB-AD48-BF16635D21DA}" type="slidenum">
              <a:rPr lang="en-US" smtClean="0"/>
              <a:t>40</a:t>
            </a:fld>
            <a:endParaRPr lang="en-US"/>
          </a:p>
        </p:txBody>
      </p:sp>
    </p:spTree>
    <p:extLst>
      <p:ext uri="{BB962C8B-B14F-4D97-AF65-F5344CB8AC3E}">
        <p14:creationId xmlns:p14="http://schemas.microsoft.com/office/powerpoint/2010/main" val="20994155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205B299-6809-41AB-AD48-BF16635D21DA}" type="slidenum">
              <a:rPr lang="en-US" smtClean="0"/>
              <a:t>41</a:t>
            </a:fld>
            <a:endParaRPr lang="en-US"/>
          </a:p>
        </p:txBody>
      </p:sp>
    </p:spTree>
    <p:extLst>
      <p:ext uri="{BB962C8B-B14F-4D97-AF65-F5344CB8AC3E}">
        <p14:creationId xmlns:p14="http://schemas.microsoft.com/office/powerpoint/2010/main" val="182706124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205B299-6809-41AB-AD48-BF16635D21DA}" type="slidenum">
              <a:rPr lang="en-US" smtClean="0"/>
              <a:t>42</a:t>
            </a:fld>
            <a:endParaRPr lang="en-US"/>
          </a:p>
        </p:txBody>
      </p:sp>
    </p:spTree>
    <p:extLst>
      <p:ext uri="{BB962C8B-B14F-4D97-AF65-F5344CB8AC3E}">
        <p14:creationId xmlns:p14="http://schemas.microsoft.com/office/powerpoint/2010/main" val="98470722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205B299-6809-41AB-AD48-BF16635D21DA}" type="slidenum">
              <a:rPr lang="en-US" smtClean="0"/>
              <a:t>43</a:t>
            </a:fld>
            <a:endParaRPr lang="en-US"/>
          </a:p>
        </p:txBody>
      </p:sp>
    </p:spTree>
    <p:extLst>
      <p:ext uri="{BB962C8B-B14F-4D97-AF65-F5344CB8AC3E}">
        <p14:creationId xmlns:p14="http://schemas.microsoft.com/office/powerpoint/2010/main" val="16435483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205B299-6809-41AB-AD48-BF16635D21DA}" type="slidenum">
              <a:rPr lang="en-US" smtClean="0"/>
              <a:t>5</a:t>
            </a:fld>
            <a:endParaRPr lang="en-US"/>
          </a:p>
        </p:txBody>
      </p:sp>
    </p:spTree>
    <p:extLst>
      <p:ext uri="{BB962C8B-B14F-4D97-AF65-F5344CB8AC3E}">
        <p14:creationId xmlns:p14="http://schemas.microsoft.com/office/powerpoint/2010/main" val="126815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491F000-F6D1-49F5-BE00-DCE2E1B35165}" type="slidenum">
              <a:rPr lang="en-US" smtClean="0"/>
              <a:t>6</a:t>
            </a:fld>
            <a:endParaRPr lang="en-US"/>
          </a:p>
        </p:txBody>
      </p:sp>
    </p:spTree>
    <p:extLst>
      <p:ext uri="{BB962C8B-B14F-4D97-AF65-F5344CB8AC3E}">
        <p14:creationId xmlns:p14="http://schemas.microsoft.com/office/powerpoint/2010/main" val="5794374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205B299-6809-41AB-AD48-BF16635D21DA}" type="slidenum">
              <a:rPr lang="en-US" smtClean="0"/>
              <a:t>7</a:t>
            </a:fld>
            <a:endParaRPr lang="en-US"/>
          </a:p>
        </p:txBody>
      </p:sp>
    </p:spTree>
    <p:extLst>
      <p:ext uri="{BB962C8B-B14F-4D97-AF65-F5344CB8AC3E}">
        <p14:creationId xmlns:p14="http://schemas.microsoft.com/office/powerpoint/2010/main" val="18886445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205B299-6809-41AB-AD48-BF16635D21DA}" type="slidenum">
              <a:rPr lang="en-US" smtClean="0"/>
              <a:t>8</a:t>
            </a:fld>
            <a:endParaRPr lang="en-US"/>
          </a:p>
        </p:txBody>
      </p:sp>
    </p:spTree>
    <p:extLst>
      <p:ext uri="{BB962C8B-B14F-4D97-AF65-F5344CB8AC3E}">
        <p14:creationId xmlns:p14="http://schemas.microsoft.com/office/powerpoint/2010/main" val="12998142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205B299-6809-41AB-AD48-BF16635D21DA}" type="slidenum">
              <a:rPr lang="en-US" smtClean="0"/>
              <a:t>9</a:t>
            </a:fld>
            <a:endParaRPr lang="en-US"/>
          </a:p>
        </p:txBody>
      </p:sp>
    </p:spTree>
    <p:extLst>
      <p:ext uri="{BB962C8B-B14F-4D97-AF65-F5344CB8AC3E}">
        <p14:creationId xmlns:p14="http://schemas.microsoft.com/office/powerpoint/2010/main" val="38859235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AB9342-47C4-4C0E-B5E4-8C5F420922A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BD3D970-1229-46D1-986B-830B9962FA2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CC72BE5-5EC4-4FAF-8889-287B9D4AE6C3}"/>
              </a:ext>
            </a:extLst>
          </p:cNvPr>
          <p:cNvSpPr>
            <a:spLocks noGrp="1"/>
          </p:cNvSpPr>
          <p:nvPr>
            <p:ph type="dt" sz="half" idx="10"/>
          </p:nvPr>
        </p:nvSpPr>
        <p:spPr/>
        <p:txBody>
          <a:bodyPr/>
          <a:lstStyle/>
          <a:p>
            <a:fld id="{6B98C659-87C4-42ED-A4EB-A55D70C2821C}" type="datetimeFigureOut">
              <a:rPr lang="en-US" smtClean="0"/>
              <a:t>2/16/2020</a:t>
            </a:fld>
            <a:endParaRPr lang="en-US"/>
          </a:p>
        </p:txBody>
      </p:sp>
      <p:sp>
        <p:nvSpPr>
          <p:cNvPr id="5" name="Footer Placeholder 4">
            <a:extLst>
              <a:ext uri="{FF2B5EF4-FFF2-40B4-BE49-F238E27FC236}">
                <a16:creationId xmlns:a16="http://schemas.microsoft.com/office/drawing/2014/main" id="{BECC8113-36A1-4AB3-9DB1-FA9CA33A7E1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3AD50C3-E683-4743-89AF-1916A76F5E4F}"/>
              </a:ext>
            </a:extLst>
          </p:cNvPr>
          <p:cNvSpPr>
            <a:spLocks noGrp="1"/>
          </p:cNvSpPr>
          <p:nvPr>
            <p:ph type="sldNum" sz="quarter" idx="12"/>
          </p:nvPr>
        </p:nvSpPr>
        <p:spPr/>
        <p:txBody>
          <a:bodyPr/>
          <a:lstStyle/>
          <a:p>
            <a:fld id="{51D1E52B-7F16-4ED2-A763-8F6B6ADD4D70}" type="slidenum">
              <a:rPr lang="en-US" smtClean="0"/>
              <a:t>‹#›</a:t>
            </a:fld>
            <a:endParaRPr lang="en-US"/>
          </a:p>
        </p:txBody>
      </p:sp>
    </p:spTree>
    <p:extLst>
      <p:ext uri="{BB962C8B-B14F-4D97-AF65-F5344CB8AC3E}">
        <p14:creationId xmlns:p14="http://schemas.microsoft.com/office/powerpoint/2010/main" val="14025830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9FFB2E-1F31-40D0-A461-84676539384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431238-DB2E-4240-A67E-6B06AE7D39D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7637A8B-4CDA-44A0-BBE0-8920625A7581}"/>
              </a:ext>
            </a:extLst>
          </p:cNvPr>
          <p:cNvSpPr>
            <a:spLocks noGrp="1"/>
          </p:cNvSpPr>
          <p:nvPr>
            <p:ph type="dt" sz="half" idx="10"/>
          </p:nvPr>
        </p:nvSpPr>
        <p:spPr/>
        <p:txBody>
          <a:bodyPr/>
          <a:lstStyle/>
          <a:p>
            <a:fld id="{6B98C659-87C4-42ED-A4EB-A55D70C2821C}" type="datetimeFigureOut">
              <a:rPr lang="en-US" smtClean="0"/>
              <a:t>2/16/2020</a:t>
            </a:fld>
            <a:endParaRPr lang="en-US"/>
          </a:p>
        </p:txBody>
      </p:sp>
      <p:sp>
        <p:nvSpPr>
          <p:cNvPr id="5" name="Footer Placeholder 4">
            <a:extLst>
              <a:ext uri="{FF2B5EF4-FFF2-40B4-BE49-F238E27FC236}">
                <a16:creationId xmlns:a16="http://schemas.microsoft.com/office/drawing/2014/main" id="{C8184A2C-9548-457D-B35D-51A592FB62B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AB8FBF6-7AFE-4D47-9BBE-11844E7E8DC9}"/>
              </a:ext>
            </a:extLst>
          </p:cNvPr>
          <p:cNvSpPr>
            <a:spLocks noGrp="1"/>
          </p:cNvSpPr>
          <p:nvPr>
            <p:ph type="sldNum" sz="quarter" idx="12"/>
          </p:nvPr>
        </p:nvSpPr>
        <p:spPr/>
        <p:txBody>
          <a:bodyPr/>
          <a:lstStyle/>
          <a:p>
            <a:fld id="{51D1E52B-7F16-4ED2-A763-8F6B6ADD4D70}" type="slidenum">
              <a:rPr lang="en-US" smtClean="0"/>
              <a:t>‹#›</a:t>
            </a:fld>
            <a:endParaRPr lang="en-US"/>
          </a:p>
        </p:txBody>
      </p:sp>
    </p:spTree>
    <p:extLst>
      <p:ext uri="{BB962C8B-B14F-4D97-AF65-F5344CB8AC3E}">
        <p14:creationId xmlns:p14="http://schemas.microsoft.com/office/powerpoint/2010/main" val="101258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1869B89-4276-4BDC-9D2E-0F15723A616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D030171-497A-4BA9-86A6-B32CA071658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12A678B-4847-4390-9301-0385A4EBC951}"/>
              </a:ext>
            </a:extLst>
          </p:cNvPr>
          <p:cNvSpPr>
            <a:spLocks noGrp="1"/>
          </p:cNvSpPr>
          <p:nvPr>
            <p:ph type="dt" sz="half" idx="10"/>
          </p:nvPr>
        </p:nvSpPr>
        <p:spPr/>
        <p:txBody>
          <a:bodyPr/>
          <a:lstStyle/>
          <a:p>
            <a:fld id="{6B98C659-87C4-42ED-A4EB-A55D70C2821C}" type="datetimeFigureOut">
              <a:rPr lang="en-US" smtClean="0"/>
              <a:t>2/16/2020</a:t>
            </a:fld>
            <a:endParaRPr lang="en-US"/>
          </a:p>
        </p:txBody>
      </p:sp>
      <p:sp>
        <p:nvSpPr>
          <p:cNvPr id="5" name="Footer Placeholder 4">
            <a:extLst>
              <a:ext uri="{FF2B5EF4-FFF2-40B4-BE49-F238E27FC236}">
                <a16:creationId xmlns:a16="http://schemas.microsoft.com/office/drawing/2014/main" id="{25F24C5C-B4A3-41C2-AB19-A857BB98CC4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094445C-11E9-4224-8627-2BAEBA7ECB8D}"/>
              </a:ext>
            </a:extLst>
          </p:cNvPr>
          <p:cNvSpPr>
            <a:spLocks noGrp="1"/>
          </p:cNvSpPr>
          <p:nvPr>
            <p:ph type="sldNum" sz="quarter" idx="12"/>
          </p:nvPr>
        </p:nvSpPr>
        <p:spPr/>
        <p:txBody>
          <a:bodyPr/>
          <a:lstStyle/>
          <a:p>
            <a:fld id="{51D1E52B-7F16-4ED2-A763-8F6B6ADD4D70}" type="slidenum">
              <a:rPr lang="en-US" smtClean="0"/>
              <a:t>‹#›</a:t>
            </a:fld>
            <a:endParaRPr lang="en-US"/>
          </a:p>
        </p:txBody>
      </p:sp>
    </p:spTree>
    <p:extLst>
      <p:ext uri="{BB962C8B-B14F-4D97-AF65-F5344CB8AC3E}">
        <p14:creationId xmlns:p14="http://schemas.microsoft.com/office/powerpoint/2010/main" val="3556020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48D4F3-7BA6-4134-BC3B-EA6A5AA4A1A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95C6271-9723-4019-A413-D522ED6EEF5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3A4E115-9D97-4F4B-B7F2-72C334803408}"/>
              </a:ext>
            </a:extLst>
          </p:cNvPr>
          <p:cNvSpPr>
            <a:spLocks noGrp="1"/>
          </p:cNvSpPr>
          <p:nvPr>
            <p:ph type="dt" sz="half" idx="10"/>
          </p:nvPr>
        </p:nvSpPr>
        <p:spPr/>
        <p:txBody>
          <a:bodyPr/>
          <a:lstStyle/>
          <a:p>
            <a:fld id="{6B98C659-87C4-42ED-A4EB-A55D70C2821C}" type="datetimeFigureOut">
              <a:rPr lang="en-US" smtClean="0"/>
              <a:t>2/16/2020</a:t>
            </a:fld>
            <a:endParaRPr lang="en-US"/>
          </a:p>
        </p:txBody>
      </p:sp>
      <p:sp>
        <p:nvSpPr>
          <p:cNvPr id="5" name="Footer Placeholder 4">
            <a:extLst>
              <a:ext uri="{FF2B5EF4-FFF2-40B4-BE49-F238E27FC236}">
                <a16:creationId xmlns:a16="http://schemas.microsoft.com/office/drawing/2014/main" id="{05D8E4C3-848E-4944-A938-8A57A699068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A9163B1-690F-4101-A922-7A9602CFD08D}"/>
              </a:ext>
            </a:extLst>
          </p:cNvPr>
          <p:cNvSpPr>
            <a:spLocks noGrp="1"/>
          </p:cNvSpPr>
          <p:nvPr>
            <p:ph type="sldNum" sz="quarter" idx="12"/>
          </p:nvPr>
        </p:nvSpPr>
        <p:spPr/>
        <p:txBody>
          <a:bodyPr/>
          <a:lstStyle/>
          <a:p>
            <a:fld id="{51D1E52B-7F16-4ED2-A763-8F6B6ADD4D70}" type="slidenum">
              <a:rPr lang="en-US" smtClean="0"/>
              <a:t>‹#›</a:t>
            </a:fld>
            <a:endParaRPr lang="en-US"/>
          </a:p>
        </p:txBody>
      </p:sp>
    </p:spTree>
    <p:extLst>
      <p:ext uri="{BB962C8B-B14F-4D97-AF65-F5344CB8AC3E}">
        <p14:creationId xmlns:p14="http://schemas.microsoft.com/office/powerpoint/2010/main" val="35367460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0037DA-DAA3-4BB2-9E4E-F6035D4C6D6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1D9B7A8-3AA9-4B6D-B160-07907E2347B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6AC1C99-6881-4CC6-AE83-85156D6A9DE5}"/>
              </a:ext>
            </a:extLst>
          </p:cNvPr>
          <p:cNvSpPr>
            <a:spLocks noGrp="1"/>
          </p:cNvSpPr>
          <p:nvPr>
            <p:ph type="dt" sz="half" idx="10"/>
          </p:nvPr>
        </p:nvSpPr>
        <p:spPr/>
        <p:txBody>
          <a:bodyPr/>
          <a:lstStyle/>
          <a:p>
            <a:fld id="{6B98C659-87C4-42ED-A4EB-A55D70C2821C}" type="datetimeFigureOut">
              <a:rPr lang="en-US" smtClean="0"/>
              <a:t>2/16/2020</a:t>
            </a:fld>
            <a:endParaRPr lang="en-US"/>
          </a:p>
        </p:txBody>
      </p:sp>
      <p:sp>
        <p:nvSpPr>
          <p:cNvPr id="5" name="Footer Placeholder 4">
            <a:extLst>
              <a:ext uri="{FF2B5EF4-FFF2-40B4-BE49-F238E27FC236}">
                <a16:creationId xmlns:a16="http://schemas.microsoft.com/office/drawing/2014/main" id="{D3B1DC46-27A5-46D3-B238-F0AF6D42A0C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94D76DE-6907-44FE-8C6C-42B861E584E6}"/>
              </a:ext>
            </a:extLst>
          </p:cNvPr>
          <p:cNvSpPr>
            <a:spLocks noGrp="1"/>
          </p:cNvSpPr>
          <p:nvPr>
            <p:ph type="sldNum" sz="quarter" idx="12"/>
          </p:nvPr>
        </p:nvSpPr>
        <p:spPr/>
        <p:txBody>
          <a:bodyPr/>
          <a:lstStyle/>
          <a:p>
            <a:fld id="{51D1E52B-7F16-4ED2-A763-8F6B6ADD4D70}" type="slidenum">
              <a:rPr lang="en-US" smtClean="0"/>
              <a:t>‹#›</a:t>
            </a:fld>
            <a:endParaRPr lang="en-US"/>
          </a:p>
        </p:txBody>
      </p:sp>
    </p:spTree>
    <p:extLst>
      <p:ext uri="{BB962C8B-B14F-4D97-AF65-F5344CB8AC3E}">
        <p14:creationId xmlns:p14="http://schemas.microsoft.com/office/powerpoint/2010/main" val="181588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7FE2B0-CBC8-4E0A-A1DD-DEA88808703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3F17B10-4B42-4ACA-90B7-90FB65C9243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E624941-0BB2-45E7-A6F4-2022A110AE6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948DB65-C6BF-4AB4-A989-6C0AE0E94A81}"/>
              </a:ext>
            </a:extLst>
          </p:cNvPr>
          <p:cNvSpPr>
            <a:spLocks noGrp="1"/>
          </p:cNvSpPr>
          <p:nvPr>
            <p:ph type="dt" sz="half" idx="10"/>
          </p:nvPr>
        </p:nvSpPr>
        <p:spPr/>
        <p:txBody>
          <a:bodyPr/>
          <a:lstStyle/>
          <a:p>
            <a:fld id="{6B98C659-87C4-42ED-A4EB-A55D70C2821C}" type="datetimeFigureOut">
              <a:rPr lang="en-US" smtClean="0"/>
              <a:t>2/16/2020</a:t>
            </a:fld>
            <a:endParaRPr lang="en-US"/>
          </a:p>
        </p:txBody>
      </p:sp>
      <p:sp>
        <p:nvSpPr>
          <p:cNvPr id="6" name="Footer Placeholder 5">
            <a:extLst>
              <a:ext uri="{FF2B5EF4-FFF2-40B4-BE49-F238E27FC236}">
                <a16:creationId xmlns:a16="http://schemas.microsoft.com/office/drawing/2014/main" id="{080B13E4-A474-4BD1-B014-92FDBDCDDE8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02EA814-F177-4D21-9188-55FE33C11382}"/>
              </a:ext>
            </a:extLst>
          </p:cNvPr>
          <p:cNvSpPr>
            <a:spLocks noGrp="1"/>
          </p:cNvSpPr>
          <p:nvPr>
            <p:ph type="sldNum" sz="quarter" idx="12"/>
          </p:nvPr>
        </p:nvSpPr>
        <p:spPr/>
        <p:txBody>
          <a:bodyPr/>
          <a:lstStyle/>
          <a:p>
            <a:fld id="{51D1E52B-7F16-4ED2-A763-8F6B6ADD4D70}" type="slidenum">
              <a:rPr lang="en-US" smtClean="0"/>
              <a:t>‹#›</a:t>
            </a:fld>
            <a:endParaRPr lang="en-US"/>
          </a:p>
        </p:txBody>
      </p:sp>
    </p:spTree>
    <p:extLst>
      <p:ext uri="{BB962C8B-B14F-4D97-AF65-F5344CB8AC3E}">
        <p14:creationId xmlns:p14="http://schemas.microsoft.com/office/powerpoint/2010/main" val="15983371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A5FA0B-B76B-4A01-BE88-C69D0F4BE66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E32766B-1426-4225-A17C-69F9440EA92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7F21FBB-9780-4127-B3F0-885AD0646ED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70BB7EC-E550-49A1-9944-4135840B03C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5F89304-B148-44E4-853B-173D5588B2C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4451ABD-E10F-4756-A18F-3F5108EBFE86}"/>
              </a:ext>
            </a:extLst>
          </p:cNvPr>
          <p:cNvSpPr>
            <a:spLocks noGrp="1"/>
          </p:cNvSpPr>
          <p:nvPr>
            <p:ph type="dt" sz="half" idx="10"/>
          </p:nvPr>
        </p:nvSpPr>
        <p:spPr/>
        <p:txBody>
          <a:bodyPr/>
          <a:lstStyle/>
          <a:p>
            <a:fld id="{6B98C659-87C4-42ED-A4EB-A55D70C2821C}" type="datetimeFigureOut">
              <a:rPr lang="en-US" smtClean="0"/>
              <a:t>2/16/2020</a:t>
            </a:fld>
            <a:endParaRPr lang="en-US"/>
          </a:p>
        </p:txBody>
      </p:sp>
      <p:sp>
        <p:nvSpPr>
          <p:cNvPr id="8" name="Footer Placeholder 7">
            <a:extLst>
              <a:ext uri="{FF2B5EF4-FFF2-40B4-BE49-F238E27FC236}">
                <a16:creationId xmlns:a16="http://schemas.microsoft.com/office/drawing/2014/main" id="{CB45DDD5-9D7C-40C5-AAAC-3FFED798E47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9502444-FFF6-4CD7-BF9A-6DDF4F9EAC85}"/>
              </a:ext>
            </a:extLst>
          </p:cNvPr>
          <p:cNvSpPr>
            <a:spLocks noGrp="1"/>
          </p:cNvSpPr>
          <p:nvPr>
            <p:ph type="sldNum" sz="quarter" idx="12"/>
          </p:nvPr>
        </p:nvSpPr>
        <p:spPr/>
        <p:txBody>
          <a:bodyPr/>
          <a:lstStyle/>
          <a:p>
            <a:fld id="{51D1E52B-7F16-4ED2-A763-8F6B6ADD4D70}" type="slidenum">
              <a:rPr lang="en-US" smtClean="0"/>
              <a:t>‹#›</a:t>
            </a:fld>
            <a:endParaRPr lang="en-US"/>
          </a:p>
        </p:txBody>
      </p:sp>
    </p:spTree>
    <p:extLst>
      <p:ext uri="{BB962C8B-B14F-4D97-AF65-F5344CB8AC3E}">
        <p14:creationId xmlns:p14="http://schemas.microsoft.com/office/powerpoint/2010/main" val="24681169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C36C9C-7C9D-4621-AB47-FCCC01C2A27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2524715-71C9-400A-8987-B67DC5CECF14}"/>
              </a:ext>
            </a:extLst>
          </p:cNvPr>
          <p:cNvSpPr>
            <a:spLocks noGrp="1"/>
          </p:cNvSpPr>
          <p:nvPr>
            <p:ph type="dt" sz="half" idx="10"/>
          </p:nvPr>
        </p:nvSpPr>
        <p:spPr/>
        <p:txBody>
          <a:bodyPr/>
          <a:lstStyle/>
          <a:p>
            <a:fld id="{6B98C659-87C4-42ED-A4EB-A55D70C2821C}" type="datetimeFigureOut">
              <a:rPr lang="en-US" smtClean="0"/>
              <a:t>2/16/2020</a:t>
            </a:fld>
            <a:endParaRPr lang="en-US"/>
          </a:p>
        </p:txBody>
      </p:sp>
      <p:sp>
        <p:nvSpPr>
          <p:cNvPr id="4" name="Footer Placeholder 3">
            <a:extLst>
              <a:ext uri="{FF2B5EF4-FFF2-40B4-BE49-F238E27FC236}">
                <a16:creationId xmlns:a16="http://schemas.microsoft.com/office/drawing/2014/main" id="{C7E52051-0C45-4893-9778-CADDED4C9BC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7BFC8F9-9F83-4FAD-9F2E-525B4F7C1223}"/>
              </a:ext>
            </a:extLst>
          </p:cNvPr>
          <p:cNvSpPr>
            <a:spLocks noGrp="1"/>
          </p:cNvSpPr>
          <p:nvPr>
            <p:ph type="sldNum" sz="quarter" idx="12"/>
          </p:nvPr>
        </p:nvSpPr>
        <p:spPr/>
        <p:txBody>
          <a:bodyPr/>
          <a:lstStyle/>
          <a:p>
            <a:fld id="{51D1E52B-7F16-4ED2-A763-8F6B6ADD4D70}" type="slidenum">
              <a:rPr lang="en-US" smtClean="0"/>
              <a:t>‹#›</a:t>
            </a:fld>
            <a:endParaRPr lang="en-US"/>
          </a:p>
        </p:txBody>
      </p:sp>
    </p:spTree>
    <p:extLst>
      <p:ext uri="{BB962C8B-B14F-4D97-AF65-F5344CB8AC3E}">
        <p14:creationId xmlns:p14="http://schemas.microsoft.com/office/powerpoint/2010/main" val="15098225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1A9A2EA-323E-4F79-8063-DBF7F9801B5D}"/>
              </a:ext>
            </a:extLst>
          </p:cNvPr>
          <p:cNvSpPr>
            <a:spLocks noGrp="1"/>
          </p:cNvSpPr>
          <p:nvPr>
            <p:ph type="dt" sz="half" idx="10"/>
          </p:nvPr>
        </p:nvSpPr>
        <p:spPr/>
        <p:txBody>
          <a:bodyPr/>
          <a:lstStyle/>
          <a:p>
            <a:fld id="{6B98C659-87C4-42ED-A4EB-A55D70C2821C}" type="datetimeFigureOut">
              <a:rPr lang="en-US" smtClean="0"/>
              <a:t>2/16/2020</a:t>
            </a:fld>
            <a:endParaRPr lang="en-US"/>
          </a:p>
        </p:txBody>
      </p:sp>
      <p:sp>
        <p:nvSpPr>
          <p:cNvPr id="3" name="Footer Placeholder 2">
            <a:extLst>
              <a:ext uri="{FF2B5EF4-FFF2-40B4-BE49-F238E27FC236}">
                <a16:creationId xmlns:a16="http://schemas.microsoft.com/office/drawing/2014/main" id="{02A9BD47-A7B8-49AF-8DE1-87DA513B896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BE950F3-75B2-42B2-BFE2-22380BB8BCD9}"/>
              </a:ext>
            </a:extLst>
          </p:cNvPr>
          <p:cNvSpPr>
            <a:spLocks noGrp="1"/>
          </p:cNvSpPr>
          <p:nvPr>
            <p:ph type="sldNum" sz="quarter" idx="12"/>
          </p:nvPr>
        </p:nvSpPr>
        <p:spPr/>
        <p:txBody>
          <a:bodyPr/>
          <a:lstStyle/>
          <a:p>
            <a:fld id="{51D1E52B-7F16-4ED2-A763-8F6B6ADD4D70}" type="slidenum">
              <a:rPr lang="en-US" smtClean="0"/>
              <a:t>‹#›</a:t>
            </a:fld>
            <a:endParaRPr lang="en-US"/>
          </a:p>
        </p:txBody>
      </p:sp>
    </p:spTree>
    <p:extLst>
      <p:ext uri="{BB962C8B-B14F-4D97-AF65-F5344CB8AC3E}">
        <p14:creationId xmlns:p14="http://schemas.microsoft.com/office/powerpoint/2010/main" val="16096393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88AACF-96D3-44D3-B1E1-3D3C4933F05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14C7BC5-1645-46C9-BBF5-50BE320EB4E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299B5DF-AC0D-42AE-8FF4-616C493E888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F305D09-A34A-4B81-817D-9E1AE9F81263}"/>
              </a:ext>
            </a:extLst>
          </p:cNvPr>
          <p:cNvSpPr>
            <a:spLocks noGrp="1"/>
          </p:cNvSpPr>
          <p:nvPr>
            <p:ph type="dt" sz="half" idx="10"/>
          </p:nvPr>
        </p:nvSpPr>
        <p:spPr/>
        <p:txBody>
          <a:bodyPr/>
          <a:lstStyle/>
          <a:p>
            <a:fld id="{6B98C659-87C4-42ED-A4EB-A55D70C2821C}" type="datetimeFigureOut">
              <a:rPr lang="en-US" smtClean="0"/>
              <a:t>2/16/2020</a:t>
            </a:fld>
            <a:endParaRPr lang="en-US"/>
          </a:p>
        </p:txBody>
      </p:sp>
      <p:sp>
        <p:nvSpPr>
          <p:cNvPr id="6" name="Footer Placeholder 5">
            <a:extLst>
              <a:ext uri="{FF2B5EF4-FFF2-40B4-BE49-F238E27FC236}">
                <a16:creationId xmlns:a16="http://schemas.microsoft.com/office/drawing/2014/main" id="{20EAB974-C077-4E4A-9428-1D29D0495E8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CBC70B1-FB0F-4CE5-97A5-9307405C015E}"/>
              </a:ext>
            </a:extLst>
          </p:cNvPr>
          <p:cNvSpPr>
            <a:spLocks noGrp="1"/>
          </p:cNvSpPr>
          <p:nvPr>
            <p:ph type="sldNum" sz="quarter" idx="12"/>
          </p:nvPr>
        </p:nvSpPr>
        <p:spPr/>
        <p:txBody>
          <a:bodyPr/>
          <a:lstStyle/>
          <a:p>
            <a:fld id="{51D1E52B-7F16-4ED2-A763-8F6B6ADD4D70}" type="slidenum">
              <a:rPr lang="en-US" smtClean="0"/>
              <a:t>‹#›</a:t>
            </a:fld>
            <a:endParaRPr lang="en-US"/>
          </a:p>
        </p:txBody>
      </p:sp>
    </p:spTree>
    <p:extLst>
      <p:ext uri="{BB962C8B-B14F-4D97-AF65-F5344CB8AC3E}">
        <p14:creationId xmlns:p14="http://schemas.microsoft.com/office/powerpoint/2010/main" val="12003694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486388-8ACC-4035-8B9F-6E662D4D350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3DD686D-1293-4AC6-BCED-9D739A7FF97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6C447E7-0221-4E47-A02E-F64330CC9AD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893F539-CE18-4424-A34D-3EE4D98082C4}"/>
              </a:ext>
            </a:extLst>
          </p:cNvPr>
          <p:cNvSpPr>
            <a:spLocks noGrp="1"/>
          </p:cNvSpPr>
          <p:nvPr>
            <p:ph type="dt" sz="half" idx="10"/>
          </p:nvPr>
        </p:nvSpPr>
        <p:spPr/>
        <p:txBody>
          <a:bodyPr/>
          <a:lstStyle/>
          <a:p>
            <a:fld id="{6B98C659-87C4-42ED-A4EB-A55D70C2821C}" type="datetimeFigureOut">
              <a:rPr lang="en-US" smtClean="0"/>
              <a:t>2/16/2020</a:t>
            </a:fld>
            <a:endParaRPr lang="en-US"/>
          </a:p>
        </p:txBody>
      </p:sp>
      <p:sp>
        <p:nvSpPr>
          <p:cNvPr id="6" name="Footer Placeholder 5">
            <a:extLst>
              <a:ext uri="{FF2B5EF4-FFF2-40B4-BE49-F238E27FC236}">
                <a16:creationId xmlns:a16="http://schemas.microsoft.com/office/drawing/2014/main" id="{FBD65849-F3CD-40F3-9E25-E7D28DD8E14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CB8BFCB-89F4-4651-938B-4912DA04B90D}"/>
              </a:ext>
            </a:extLst>
          </p:cNvPr>
          <p:cNvSpPr>
            <a:spLocks noGrp="1"/>
          </p:cNvSpPr>
          <p:nvPr>
            <p:ph type="sldNum" sz="quarter" idx="12"/>
          </p:nvPr>
        </p:nvSpPr>
        <p:spPr/>
        <p:txBody>
          <a:bodyPr/>
          <a:lstStyle/>
          <a:p>
            <a:fld id="{51D1E52B-7F16-4ED2-A763-8F6B6ADD4D70}" type="slidenum">
              <a:rPr lang="en-US" smtClean="0"/>
              <a:t>‹#›</a:t>
            </a:fld>
            <a:endParaRPr lang="en-US"/>
          </a:p>
        </p:txBody>
      </p:sp>
    </p:spTree>
    <p:extLst>
      <p:ext uri="{BB962C8B-B14F-4D97-AF65-F5344CB8AC3E}">
        <p14:creationId xmlns:p14="http://schemas.microsoft.com/office/powerpoint/2010/main" val="5444248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988F234-91EF-4690-95DD-814A5D41FF3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EB772FC-BFE4-49AB-B62B-4E9B19DC306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CC0D0BB-425B-4647-8117-C2BDF068843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B98C659-87C4-42ED-A4EB-A55D70C2821C}" type="datetimeFigureOut">
              <a:rPr lang="en-US" smtClean="0"/>
              <a:t>2/16/2020</a:t>
            </a:fld>
            <a:endParaRPr lang="en-US"/>
          </a:p>
        </p:txBody>
      </p:sp>
      <p:sp>
        <p:nvSpPr>
          <p:cNvPr id="5" name="Footer Placeholder 4">
            <a:extLst>
              <a:ext uri="{FF2B5EF4-FFF2-40B4-BE49-F238E27FC236}">
                <a16:creationId xmlns:a16="http://schemas.microsoft.com/office/drawing/2014/main" id="{E6C26DC8-FA8F-426B-9EA7-F58AFBFB6A2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7512EC2-11DA-47F5-986E-A9FF84F05D9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1D1E52B-7F16-4ED2-A763-8F6B6ADD4D70}" type="slidenum">
              <a:rPr lang="en-US" smtClean="0"/>
              <a:t>‹#›</a:t>
            </a:fld>
            <a:endParaRPr lang="en-US"/>
          </a:p>
        </p:txBody>
      </p:sp>
    </p:spTree>
    <p:extLst>
      <p:ext uri="{BB962C8B-B14F-4D97-AF65-F5344CB8AC3E}">
        <p14:creationId xmlns:p14="http://schemas.microsoft.com/office/powerpoint/2010/main" val="355597386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12" Type="http://schemas.openxmlformats.org/officeDocument/2006/relationships/image" Target="../media/image35.gif"/><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29.png"/><Relationship Id="rId11" Type="http://schemas.openxmlformats.org/officeDocument/2006/relationships/image" Target="../media/image34.png"/><Relationship Id="rId5" Type="http://schemas.openxmlformats.org/officeDocument/2006/relationships/image" Target="../media/image28.png"/><Relationship Id="rId10" Type="http://schemas.openxmlformats.org/officeDocument/2006/relationships/image" Target="../media/image33.png"/><Relationship Id="rId4" Type="http://schemas.openxmlformats.org/officeDocument/2006/relationships/image" Target="../media/image27.png"/><Relationship Id="rId9" Type="http://schemas.openxmlformats.org/officeDocument/2006/relationships/image" Target="../media/image32.png"/></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2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2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48.gif"/><Relationship Id="rId4" Type="http://schemas.openxmlformats.org/officeDocument/2006/relationships/image" Target="../media/image47.gif"/></Relationships>
</file>

<file path=ppt/slides/_rels/slide3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3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3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55.png"/></Relationships>
</file>

<file path=ppt/slides/_rels/slide3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3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5.gif"/><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66.gif"/></Relationships>
</file>

<file path=ppt/slides/_rels/slide4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emf"/></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89216" y="700152"/>
            <a:ext cx="8613568" cy="2387600"/>
          </a:xfrm>
        </p:spPr>
        <p:txBody>
          <a:bodyPr>
            <a:normAutofit fontScale="90000"/>
          </a:bodyPr>
          <a:lstStyle/>
          <a:p>
            <a:pPr algn="l"/>
            <a:r>
              <a:rPr lang="en-US" b="1" dirty="0">
                <a:solidFill>
                  <a:srgbClr val="FF0000"/>
                </a:solidFill>
              </a:rPr>
              <a:t>Convolutional Neural Networks</a:t>
            </a:r>
            <a:br>
              <a:rPr lang="en-US" b="1" dirty="0">
                <a:solidFill>
                  <a:srgbClr val="FF0000"/>
                </a:solidFill>
              </a:rPr>
            </a:br>
            <a:r>
              <a:rPr lang="en-US" sz="4000" b="1" dirty="0">
                <a:solidFill>
                  <a:srgbClr val="FF0000"/>
                </a:solidFill>
              </a:rPr>
              <a:t> </a:t>
            </a:r>
            <a:br>
              <a:rPr lang="en-US" b="1" dirty="0">
                <a:solidFill>
                  <a:srgbClr val="FF0000"/>
                </a:solidFill>
              </a:rPr>
            </a:br>
            <a:endParaRPr lang="en-US" sz="2700" b="1" dirty="0">
              <a:solidFill>
                <a:srgbClr val="00B050"/>
              </a:solidFill>
            </a:endParaRPr>
          </a:p>
        </p:txBody>
      </p:sp>
      <p:sp>
        <p:nvSpPr>
          <p:cNvPr id="3" name="Subtitle 2"/>
          <p:cNvSpPr>
            <a:spLocks noGrp="1"/>
          </p:cNvSpPr>
          <p:nvPr>
            <p:ph type="subTitle" idx="1"/>
          </p:nvPr>
        </p:nvSpPr>
        <p:spPr/>
        <p:txBody>
          <a:bodyPr>
            <a:normAutofit fontScale="70000" lnSpcReduction="20000"/>
          </a:bodyPr>
          <a:lstStyle/>
          <a:p>
            <a:r>
              <a:rPr lang="en-IN" sz="3400" b="1" dirty="0">
                <a:solidFill>
                  <a:srgbClr val="7030A0"/>
                </a:solidFill>
              </a:rPr>
              <a:t>Manish Gupta</a:t>
            </a:r>
          </a:p>
          <a:p>
            <a:endParaRPr lang="en-IN" dirty="0"/>
          </a:p>
          <a:p>
            <a:r>
              <a:rPr lang="en-IN" dirty="0"/>
              <a:t>Visiting Faculty at ISB</a:t>
            </a:r>
          </a:p>
          <a:p>
            <a:r>
              <a:rPr lang="en-IN" dirty="0"/>
              <a:t>Senior Applied Scientist at Microsoft, India</a:t>
            </a:r>
          </a:p>
          <a:p>
            <a:r>
              <a:rPr lang="en-IN" dirty="0"/>
              <a:t>Adjunct Faculty at IIIT-H</a:t>
            </a:r>
          </a:p>
        </p:txBody>
      </p:sp>
      <p:sp>
        <p:nvSpPr>
          <p:cNvPr id="5" name="TextBox 4"/>
          <p:cNvSpPr txBox="1"/>
          <p:nvPr/>
        </p:nvSpPr>
        <p:spPr>
          <a:xfrm>
            <a:off x="79131" y="6400800"/>
            <a:ext cx="11127790" cy="369332"/>
          </a:xfrm>
          <a:prstGeom prst="rect">
            <a:avLst/>
          </a:prstGeom>
          <a:noFill/>
        </p:spPr>
        <p:txBody>
          <a:bodyPr wrap="none" rtlCol="0">
            <a:spAutoFit/>
          </a:bodyPr>
          <a:lstStyle/>
          <a:p>
            <a:r>
              <a:rPr lang="en-US" dirty="0"/>
              <a:t>Credits: Stanford CS224D course, CS231N Stanford course, Geoffrey Hinton’s course, http://deeplearning.net/tutorial</a:t>
            </a:r>
          </a:p>
        </p:txBody>
      </p:sp>
    </p:spTree>
    <p:extLst>
      <p:ext uri="{BB962C8B-B14F-4D97-AF65-F5344CB8AC3E}">
        <p14:creationId xmlns:p14="http://schemas.microsoft.com/office/powerpoint/2010/main" val="13710764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More difficult vision problems</a:t>
            </a:r>
          </a:p>
        </p:txBody>
      </p:sp>
      <p:pic>
        <p:nvPicPr>
          <p:cNvPr id="5" name="Content Placeholder 4"/>
          <p:cNvPicPr>
            <a:picLocks noGrp="1" noChangeAspect="1"/>
          </p:cNvPicPr>
          <p:nvPr>
            <p:ph idx="1"/>
          </p:nvPr>
        </p:nvPicPr>
        <p:blipFill>
          <a:blip r:embed="rId3"/>
          <a:stretch>
            <a:fillRect/>
          </a:stretch>
        </p:blipFill>
        <p:spPr>
          <a:xfrm>
            <a:off x="2591614" y="1439158"/>
            <a:ext cx="7679221" cy="4950242"/>
          </a:xfrm>
          <a:prstGeom prst="rect">
            <a:avLst/>
          </a:prstGeom>
        </p:spPr>
      </p:pic>
    </p:spTree>
    <p:extLst>
      <p:ext uri="{BB962C8B-B14F-4D97-AF65-F5344CB8AC3E}">
        <p14:creationId xmlns:p14="http://schemas.microsoft.com/office/powerpoint/2010/main" val="27407118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2551" y="365125"/>
            <a:ext cx="11031249" cy="1325563"/>
          </a:xfrm>
        </p:spPr>
        <p:txBody>
          <a:bodyPr>
            <a:normAutofit/>
          </a:bodyPr>
          <a:lstStyle/>
          <a:p>
            <a:r>
              <a:rPr lang="en-US" dirty="0"/>
              <a:t>More difficult vision problems</a:t>
            </a:r>
            <a:br>
              <a:rPr lang="en-US" dirty="0"/>
            </a:br>
            <a:r>
              <a:rPr lang="en-US" sz="2700" dirty="0"/>
              <a:t>http://karpathy.github.io/2012/10/22/state-of-computer-vision/</a:t>
            </a:r>
          </a:p>
        </p:txBody>
      </p:sp>
      <p:sp>
        <p:nvSpPr>
          <p:cNvPr id="3" name="Content Placeholder 2"/>
          <p:cNvSpPr>
            <a:spLocks noGrp="1"/>
          </p:cNvSpPr>
          <p:nvPr>
            <p:ph idx="1"/>
          </p:nvPr>
        </p:nvSpPr>
        <p:spPr>
          <a:xfrm>
            <a:off x="5706208" y="1690688"/>
            <a:ext cx="5647592" cy="5000258"/>
          </a:xfrm>
        </p:spPr>
        <p:txBody>
          <a:bodyPr>
            <a:normAutofit fontScale="40000" lnSpcReduction="20000"/>
          </a:bodyPr>
          <a:lstStyle/>
          <a:p>
            <a:r>
              <a:rPr lang="en-US" dirty="0"/>
              <a:t>You recognize it is an image of a bunch of people and you understand they are in a hallway</a:t>
            </a:r>
          </a:p>
          <a:p>
            <a:r>
              <a:rPr lang="en-US" dirty="0"/>
              <a:t>You recognize that there are 3 mirrors in the scene so some of those people are “fake” replicas from different viewpoints.</a:t>
            </a:r>
          </a:p>
          <a:p>
            <a:r>
              <a:rPr lang="en-US" dirty="0"/>
              <a:t>You recognize Obama from the few pixels that make up his face. It helps that he is in his suit and that he is surrounded by other people with suits.</a:t>
            </a:r>
          </a:p>
          <a:p>
            <a:r>
              <a:rPr lang="en-US" dirty="0"/>
              <a:t>You recognize that there’s a person standing on a scale, even though the scale occupies only very few white pixels that blend with the background. But, you’ve used the person’s pose and knowledge of how people interact with objects to figure it out.</a:t>
            </a:r>
          </a:p>
          <a:p>
            <a:r>
              <a:rPr lang="en-US" dirty="0"/>
              <a:t>You recognize that Obama has his foot positioned just slightly on top of the scale. Notice the language I’m using: It is in terms of the 3D structure of the scene, not the position of the leg in the 2D coordinate system of the image.</a:t>
            </a:r>
          </a:p>
          <a:p>
            <a:r>
              <a:rPr lang="en-US" dirty="0"/>
              <a:t>You know how physics works: Obama is leaning in on the scale, which applies a force on it. Scale measures force that is applied on it, that’s how it works =&gt; it will over-estimate the weight of the person standing on it.</a:t>
            </a:r>
          </a:p>
          <a:p>
            <a:r>
              <a:rPr lang="en-US" dirty="0"/>
              <a:t>The person measuring his weight is not aware of Obama doing this. You derive this because you know his pose, you understand that the field of view of a person is finite, and you understand that he is not very likely to sense the slight push of Obama’s foot.</a:t>
            </a:r>
          </a:p>
          <a:p>
            <a:r>
              <a:rPr lang="en-US" dirty="0"/>
              <a:t>You understand that people are self-conscious about their weight. You also understand that he is reading off the scale measurement, and that shortly the over-estimated weight will confuse him because it will probably be much higher than what he expects. In other words, you reason about implications of the events that are about to unfold seconds after this photo was taken, and especially about the thoughts and how they will develop inside people’s heads. You also reason about what pieces of information are available to people.</a:t>
            </a:r>
          </a:p>
          <a:p>
            <a:r>
              <a:rPr lang="en-US" dirty="0"/>
              <a:t>There are people in the back who find the person’s imminent confusion funny. In other words you are reasoning about state of mind of people, and their view of the state of mind of another person. That’s getting frighteningly meta.</a:t>
            </a:r>
          </a:p>
          <a:p>
            <a:r>
              <a:rPr lang="en-US" dirty="0"/>
              <a:t>Finally, the fact that the perpetrator here is the president makes it maybe even a little more funnier. You understand what actions are more or less likely to be undertaken by different people based on their status and identity.</a:t>
            </a:r>
          </a:p>
          <a:p>
            <a:endParaRPr lang="en-US" dirty="0"/>
          </a:p>
        </p:txBody>
      </p:sp>
      <p:pic>
        <p:nvPicPr>
          <p:cNvPr id="6" name="Picture 5"/>
          <p:cNvPicPr>
            <a:picLocks noChangeAspect="1"/>
          </p:cNvPicPr>
          <p:nvPr/>
        </p:nvPicPr>
        <p:blipFill>
          <a:blip r:embed="rId3"/>
          <a:stretch>
            <a:fillRect/>
          </a:stretch>
        </p:blipFill>
        <p:spPr>
          <a:xfrm>
            <a:off x="144681" y="1995487"/>
            <a:ext cx="5561527" cy="3709987"/>
          </a:xfrm>
          <a:prstGeom prst="rect">
            <a:avLst/>
          </a:prstGeom>
        </p:spPr>
      </p:pic>
    </p:spTree>
    <p:extLst>
      <p:ext uri="{BB962C8B-B14F-4D97-AF65-F5344CB8AC3E}">
        <p14:creationId xmlns:p14="http://schemas.microsoft.com/office/powerpoint/2010/main" val="33019012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Today’s Agenda</a:t>
            </a:r>
          </a:p>
        </p:txBody>
      </p:sp>
      <p:sp>
        <p:nvSpPr>
          <p:cNvPr id="3" name="Content Placeholder 2"/>
          <p:cNvSpPr>
            <a:spLocks noGrp="1"/>
          </p:cNvSpPr>
          <p:nvPr>
            <p:ph idx="1"/>
          </p:nvPr>
        </p:nvSpPr>
        <p:spPr/>
        <p:txBody>
          <a:bodyPr/>
          <a:lstStyle/>
          <a:p>
            <a:r>
              <a:rPr lang="en-US" dirty="0">
                <a:solidFill>
                  <a:srgbClr val="00B050"/>
                </a:solidFill>
              </a:rPr>
              <a:t>ImageNet and visual recognition problems</a:t>
            </a:r>
          </a:p>
          <a:p>
            <a:r>
              <a:rPr lang="en-US" b="1" dirty="0">
                <a:solidFill>
                  <a:srgbClr val="FF0000"/>
                </a:solidFill>
              </a:rPr>
              <a:t>Introduction to CNNs and applications</a:t>
            </a:r>
          </a:p>
          <a:p>
            <a:r>
              <a:rPr lang="en-US" dirty="0"/>
              <a:t>Technical details of a CNN</a:t>
            </a:r>
          </a:p>
          <a:p>
            <a:endParaRPr lang="en-US" dirty="0"/>
          </a:p>
        </p:txBody>
      </p:sp>
    </p:spTree>
    <p:extLst>
      <p:ext uri="{BB962C8B-B14F-4D97-AF65-F5344CB8AC3E}">
        <p14:creationId xmlns:p14="http://schemas.microsoft.com/office/powerpoint/2010/main" val="24807204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Hierarchical Approach</a:t>
            </a:r>
          </a:p>
        </p:txBody>
      </p:sp>
      <p:pic>
        <p:nvPicPr>
          <p:cNvPr id="4" name="Content Placeholder 3"/>
          <p:cNvPicPr>
            <a:picLocks noGrp="1" noChangeAspect="1"/>
          </p:cNvPicPr>
          <p:nvPr>
            <p:ph idx="1"/>
          </p:nvPr>
        </p:nvPicPr>
        <p:blipFill>
          <a:blip r:embed="rId3"/>
          <a:stretch>
            <a:fillRect/>
          </a:stretch>
        </p:blipFill>
        <p:spPr>
          <a:xfrm>
            <a:off x="2380034" y="1825625"/>
            <a:ext cx="7431931" cy="4351338"/>
          </a:xfrm>
          <a:prstGeom prst="rect">
            <a:avLst/>
          </a:prstGeom>
        </p:spPr>
      </p:pic>
    </p:spTree>
    <p:extLst>
      <p:ext uri="{BB962C8B-B14F-4D97-AF65-F5344CB8AC3E}">
        <p14:creationId xmlns:p14="http://schemas.microsoft.com/office/powerpoint/2010/main" val="25613373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Convolution Networks are everywhere now</a:t>
            </a:r>
          </a:p>
        </p:txBody>
      </p:sp>
      <p:pic>
        <p:nvPicPr>
          <p:cNvPr id="4" name="Content Placeholder 3"/>
          <p:cNvPicPr>
            <a:picLocks noGrp="1" noChangeAspect="1"/>
          </p:cNvPicPr>
          <p:nvPr>
            <p:ph idx="1"/>
          </p:nvPr>
        </p:nvPicPr>
        <p:blipFill>
          <a:blip r:embed="rId3"/>
          <a:stretch>
            <a:fillRect/>
          </a:stretch>
        </p:blipFill>
        <p:spPr>
          <a:xfrm>
            <a:off x="1511782" y="1825625"/>
            <a:ext cx="9168435" cy="4351338"/>
          </a:xfrm>
          <a:prstGeom prst="rect">
            <a:avLst/>
          </a:prstGeom>
        </p:spPr>
      </p:pic>
    </p:spTree>
    <p:extLst>
      <p:ext uri="{BB962C8B-B14F-4D97-AF65-F5344CB8AC3E}">
        <p14:creationId xmlns:p14="http://schemas.microsoft.com/office/powerpoint/2010/main" val="35035276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Convolution Networks are everywhere now</a:t>
            </a:r>
          </a:p>
        </p:txBody>
      </p:sp>
      <p:pic>
        <p:nvPicPr>
          <p:cNvPr id="4" name="Content Placeholder 3"/>
          <p:cNvPicPr>
            <a:picLocks noGrp="1" noChangeAspect="1"/>
          </p:cNvPicPr>
          <p:nvPr>
            <p:ph idx="1"/>
          </p:nvPr>
        </p:nvPicPr>
        <p:blipFill>
          <a:blip r:embed="rId3"/>
          <a:stretch>
            <a:fillRect/>
          </a:stretch>
        </p:blipFill>
        <p:spPr>
          <a:xfrm>
            <a:off x="924380" y="1825625"/>
            <a:ext cx="10343239" cy="4351338"/>
          </a:xfrm>
          <a:prstGeom prst="rect">
            <a:avLst/>
          </a:prstGeom>
        </p:spPr>
      </p:pic>
    </p:spTree>
    <p:extLst>
      <p:ext uri="{BB962C8B-B14F-4D97-AF65-F5344CB8AC3E}">
        <p14:creationId xmlns:p14="http://schemas.microsoft.com/office/powerpoint/2010/main" val="13770282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Convolution Networks are everywhere now</a:t>
            </a:r>
          </a:p>
        </p:txBody>
      </p:sp>
      <p:pic>
        <p:nvPicPr>
          <p:cNvPr id="4" name="Content Placeholder 3"/>
          <p:cNvPicPr>
            <a:picLocks noGrp="1" noChangeAspect="1"/>
          </p:cNvPicPr>
          <p:nvPr>
            <p:ph idx="1"/>
          </p:nvPr>
        </p:nvPicPr>
        <p:blipFill>
          <a:blip r:embed="rId3"/>
          <a:stretch>
            <a:fillRect/>
          </a:stretch>
        </p:blipFill>
        <p:spPr>
          <a:xfrm>
            <a:off x="502430" y="1364874"/>
            <a:ext cx="4097279" cy="3427284"/>
          </a:xfrm>
          <a:prstGeom prst="rect">
            <a:avLst/>
          </a:prstGeom>
        </p:spPr>
      </p:pic>
      <p:pic>
        <p:nvPicPr>
          <p:cNvPr id="5" name="Picture 4"/>
          <p:cNvPicPr>
            <a:picLocks noChangeAspect="1"/>
          </p:cNvPicPr>
          <p:nvPr/>
        </p:nvPicPr>
        <p:blipFill>
          <a:blip r:embed="rId4"/>
          <a:stretch>
            <a:fillRect/>
          </a:stretch>
        </p:blipFill>
        <p:spPr>
          <a:xfrm>
            <a:off x="0" y="4702461"/>
            <a:ext cx="12192000" cy="2155539"/>
          </a:xfrm>
          <a:prstGeom prst="rect">
            <a:avLst/>
          </a:prstGeom>
        </p:spPr>
      </p:pic>
      <p:pic>
        <p:nvPicPr>
          <p:cNvPr id="6" name="Picture 5"/>
          <p:cNvPicPr>
            <a:picLocks noChangeAspect="1"/>
          </p:cNvPicPr>
          <p:nvPr/>
        </p:nvPicPr>
        <p:blipFill>
          <a:blip r:embed="rId5"/>
          <a:stretch>
            <a:fillRect/>
          </a:stretch>
        </p:blipFill>
        <p:spPr>
          <a:xfrm>
            <a:off x="4776932" y="1317177"/>
            <a:ext cx="7101032" cy="3286537"/>
          </a:xfrm>
          <a:prstGeom prst="rect">
            <a:avLst/>
          </a:prstGeom>
        </p:spPr>
      </p:pic>
    </p:spTree>
    <p:extLst>
      <p:ext uri="{BB962C8B-B14F-4D97-AF65-F5344CB8AC3E}">
        <p14:creationId xmlns:p14="http://schemas.microsoft.com/office/powerpoint/2010/main" val="31269076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Convolution Networks are everywhere now</a:t>
            </a:r>
          </a:p>
        </p:txBody>
      </p:sp>
      <p:pic>
        <p:nvPicPr>
          <p:cNvPr id="4" name="Content Placeholder 3"/>
          <p:cNvPicPr>
            <a:picLocks noGrp="1" noChangeAspect="1"/>
          </p:cNvPicPr>
          <p:nvPr>
            <p:ph idx="1"/>
          </p:nvPr>
        </p:nvPicPr>
        <p:blipFill>
          <a:blip r:embed="rId3"/>
          <a:stretch>
            <a:fillRect/>
          </a:stretch>
        </p:blipFill>
        <p:spPr>
          <a:xfrm>
            <a:off x="1119040" y="1825625"/>
            <a:ext cx="9953919" cy="4351338"/>
          </a:xfrm>
          <a:prstGeom prst="rect">
            <a:avLst/>
          </a:prstGeom>
        </p:spPr>
      </p:pic>
    </p:spTree>
    <p:extLst>
      <p:ext uri="{BB962C8B-B14F-4D97-AF65-F5344CB8AC3E}">
        <p14:creationId xmlns:p14="http://schemas.microsoft.com/office/powerpoint/2010/main" val="33729532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03FEA1-9992-4119-A875-2EA5704F6D64}"/>
              </a:ext>
            </a:extLst>
          </p:cNvPr>
          <p:cNvSpPr>
            <a:spLocks noGrp="1"/>
          </p:cNvSpPr>
          <p:nvPr>
            <p:ph type="title"/>
          </p:nvPr>
        </p:nvSpPr>
        <p:spPr/>
        <p:txBody>
          <a:bodyPr/>
          <a:lstStyle/>
          <a:p>
            <a:r>
              <a:rPr lang="en-US" dirty="0"/>
              <a:t>CNNs in healthcare</a:t>
            </a:r>
          </a:p>
        </p:txBody>
      </p:sp>
      <p:pic>
        <p:nvPicPr>
          <p:cNvPr id="5" name="Picture 4">
            <a:extLst>
              <a:ext uri="{FF2B5EF4-FFF2-40B4-BE49-F238E27FC236}">
                <a16:creationId xmlns:a16="http://schemas.microsoft.com/office/drawing/2014/main" id="{109DC52B-BA58-4D3B-8AFC-B9B31BE42A54}"/>
              </a:ext>
            </a:extLst>
          </p:cNvPr>
          <p:cNvPicPr>
            <a:picLocks noChangeAspect="1"/>
          </p:cNvPicPr>
          <p:nvPr/>
        </p:nvPicPr>
        <p:blipFill>
          <a:blip r:embed="rId3"/>
          <a:stretch>
            <a:fillRect/>
          </a:stretch>
        </p:blipFill>
        <p:spPr>
          <a:xfrm>
            <a:off x="7210425" y="1366836"/>
            <a:ext cx="4143375" cy="4581525"/>
          </a:xfrm>
          <a:prstGeom prst="rect">
            <a:avLst/>
          </a:prstGeom>
        </p:spPr>
      </p:pic>
      <p:pic>
        <p:nvPicPr>
          <p:cNvPr id="6" name="Picture 5">
            <a:extLst>
              <a:ext uri="{FF2B5EF4-FFF2-40B4-BE49-F238E27FC236}">
                <a16:creationId xmlns:a16="http://schemas.microsoft.com/office/drawing/2014/main" id="{467760ED-C1DB-4C6C-B43D-F13348764212}"/>
              </a:ext>
            </a:extLst>
          </p:cNvPr>
          <p:cNvPicPr>
            <a:picLocks noChangeAspect="1"/>
          </p:cNvPicPr>
          <p:nvPr/>
        </p:nvPicPr>
        <p:blipFill>
          <a:blip r:embed="rId4"/>
          <a:stretch>
            <a:fillRect/>
          </a:stretch>
        </p:blipFill>
        <p:spPr>
          <a:xfrm>
            <a:off x="561975" y="1366836"/>
            <a:ext cx="6496050" cy="4610100"/>
          </a:xfrm>
          <a:prstGeom prst="rect">
            <a:avLst/>
          </a:prstGeom>
        </p:spPr>
      </p:pic>
    </p:spTree>
    <p:extLst>
      <p:ext uri="{BB962C8B-B14F-4D97-AF65-F5344CB8AC3E}">
        <p14:creationId xmlns:p14="http://schemas.microsoft.com/office/powerpoint/2010/main" val="8811019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Convolution Networks are everywhere now</a:t>
            </a:r>
          </a:p>
        </p:txBody>
      </p:sp>
      <p:pic>
        <p:nvPicPr>
          <p:cNvPr id="4" name="Content Placeholder 3"/>
          <p:cNvPicPr>
            <a:picLocks noGrp="1" noChangeAspect="1"/>
          </p:cNvPicPr>
          <p:nvPr>
            <p:ph idx="1"/>
          </p:nvPr>
        </p:nvPicPr>
        <p:blipFill>
          <a:blip r:embed="rId3"/>
          <a:stretch>
            <a:fillRect/>
          </a:stretch>
        </p:blipFill>
        <p:spPr>
          <a:xfrm>
            <a:off x="1708942" y="1825625"/>
            <a:ext cx="8774115" cy="4351338"/>
          </a:xfrm>
          <a:prstGeom prst="rect">
            <a:avLst/>
          </a:prstGeom>
        </p:spPr>
      </p:pic>
    </p:spTree>
    <p:extLst>
      <p:ext uri="{BB962C8B-B14F-4D97-AF65-F5344CB8AC3E}">
        <p14:creationId xmlns:p14="http://schemas.microsoft.com/office/powerpoint/2010/main" val="23309132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Today’s Agenda</a:t>
            </a:r>
          </a:p>
        </p:txBody>
      </p:sp>
      <p:sp>
        <p:nvSpPr>
          <p:cNvPr id="3" name="Content Placeholder 2"/>
          <p:cNvSpPr>
            <a:spLocks noGrp="1"/>
          </p:cNvSpPr>
          <p:nvPr>
            <p:ph idx="1"/>
          </p:nvPr>
        </p:nvSpPr>
        <p:spPr/>
        <p:txBody>
          <a:bodyPr/>
          <a:lstStyle/>
          <a:p>
            <a:r>
              <a:rPr lang="en-US" dirty="0"/>
              <a:t>ImageNet and visual recognition problems</a:t>
            </a:r>
          </a:p>
          <a:p>
            <a:r>
              <a:rPr lang="en-US" dirty="0"/>
              <a:t>Introduction to CNNs and applications</a:t>
            </a:r>
          </a:p>
          <a:p>
            <a:r>
              <a:rPr lang="en-US" dirty="0"/>
              <a:t>Technical details of a CNN</a:t>
            </a:r>
          </a:p>
          <a:p>
            <a:endParaRPr lang="en-US" dirty="0"/>
          </a:p>
        </p:txBody>
      </p:sp>
    </p:spTree>
    <p:extLst>
      <p:ext uri="{BB962C8B-B14F-4D97-AF65-F5344CB8AC3E}">
        <p14:creationId xmlns:p14="http://schemas.microsoft.com/office/powerpoint/2010/main" val="15766909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Convolution Networks are everywhere now</a:t>
            </a:r>
          </a:p>
        </p:txBody>
      </p:sp>
      <p:pic>
        <p:nvPicPr>
          <p:cNvPr id="5" name="Content Placeholder 4"/>
          <p:cNvPicPr>
            <a:picLocks noGrp="1" noChangeAspect="1"/>
          </p:cNvPicPr>
          <p:nvPr>
            <p:ph idx="1"/>
          </p:nvPr>
        </p:nvPicPr>
        <p:blipFill>
          <a:blip r:embed="rId3"/>
          <a:stretch>
            <a:fillRect/>
          </a:stretch>
        </p:blipFill>
        <p:spPr>
          <a:xfrm>
            <a:off x="1052944" y="1414611"/>
            <a:ext cx="10086112" cy="5173366"/>
          </a:xfrm>
          <a:prstGeom prst="rect">
            <a:avLst/>
          </a:prstGeom>
        </p:spPr>
      </p:pic>
    </p:spTree>
    <p:extLst>
      <p:ext uri="{BB962C8B-B14F-4D97-AF65-F5344CB8AC3E}">
        <p14:creationId xmlns:p14="http://schemas.microsoft.com/office/powerpoint/2010/main" val="21435919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Classifying an image using MLPs?</a:t>
            </a:r>
          </a:p>
        </p:txBody>
      </p:sp>
      <p:sp>
        <p:nvSpPr>
          <p:cNvPr id="3" name="Content Placeholder 2"/>
          <p:cNvSpPr>
            <a:spLocks noGrp="1"/>
          </p:cNvSpPr>
          <p:nvPr>
            <p:ph idx="1"/>
          </p:nvPr>
        </p:nvSpPr>
        <p:spPr/>
        <p:txBody>
          <a:bodyPr>
            <a:normAutofit fontScale="92500" lnSpcReduction="10000"/>
          </a:bodyPr>
          <a:lstStyle/>
          <a:p>
            <a:r>
              <a:rPr lang="en-US" dirty="0"/>
              <a:t>In CIFAR-10 dataset, images are only of size 32x32x3 (32 wide, 32 high, 3 color channels), so a single fully connected neuron in a first hidden layer of a regular neural network would have 32*32*3 = 3,072 weights. </a:t>
            </a:r>
          </a:p>
          <a:p>
            <a:r>
              <a:rPr lang="en-US" dirty="0"/>
              <a:t>A 200x200 image, however, would lead to neurons that have 200*200*3 = 120,000 weights.</a:t>
            </a:r>
          </a:p>
          <a:p>
            <a:r>
              <a:rPr lang="en-US" dirty="0"/>
              <a:t>Such network architecture does not take into account the spatial structure of data, treating input pixels which are far apart and close together on exactly the same footing. </a:t>
            </a:r>
          </a:p>
          <a:p>
            <a:r>
              <a:rPr lang="en-US" dirty="0"/>
              <a:t>Clearly, the full connectivity of neurons is wasteful in the framework of image recognition, and the huge number of parameters quickly leads to overfitting.</a:t>
            </a:r>
          </a:p>
        </p:txBody>
      </p:sp>
    </p:spTree>
    <p:extLst>
      <p:ext uri="{BB962C8B-B14F-4D97-AF65-F5344CB8AC3E}">
        <p14:creationId xmlns:p14="http://schemas.microsoft.com/office/powerpoint/2010/main" val="6952285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Parameter explosion with MLPs</a:t>
            </a:r>
          </a:p>
        </p:txBody>
      </p:sp>
      <p:pic>
        <p:nvPicPr>
          <p:cNvPr id="4" name="Content Placeholder 3"/>
          <p:cNvPicPr>
            <a:picLocks noGrp="1" noChangeAspect="1"/>
          </p:cNvPicPr>
          <p:nvPr>
            <p:ph idx="1"/>
          </p:nvPr>
        </p:nvPicPr>
        <p:blipFill>
          <a:blip r:embed="rId3"/>
          <a:stretch>
            <a:fillRect/>
          </a:stretch>
        </p:blipFill>
        <p:spPr>
          <a:xfrm>
            <a:off x="2331687" y="1391316"/>
            <a:ext cx="7263726" cy="4855095"/>
          </a:xfrm>
          <a:prstGeom prst="rect">
            <a:avLst/>
          </a:prstGeom>
        </p:spPr>
      </p:pic>
    </p:spTree>
    <p:extLst>
      <p:ext uri="{BB962C8B-B14F-4D97-AF65-F5344CB8AC3E}">
        <p14:creationId xmlns:p14="http://schemas.microsoft.com/office/powerpoint/2010/main" val="5234693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Today’s Agenda</a:t>
            </a:r>
          </a:p>
        </p:txBody>
      </p:sp>
      <p:sp>
        <p:nvSpPr>
          <p:cNvPr id="3" name="Content Placeholder 2"/>
          <p:cNvSpPr>
            <a:spLocks noGrp="1"/>
          </p:cNvSpPr>
          <p:nvPr>
            <p:ph idx="1"/>
          </p:nvPr>
        </p:nvSpPr>
        <p:spPr/>
        <p:txBody>
          <a:bodyPr/>
          <a:lstStyle/>
          <a:p>
            <a:r>
              <a:rPr lang="en-US" dirty="0">
                <a:solidFill>
                  <a:srgbClr val="00B050"/>
                </a:solidFill>
              </a:rPr>
              <a:t>ImageNet and visual recognition problems</a:t>
            </a:r>
          </a:p>
          <a:p>
            <a:r>
              <a:rPr lang="en-US" dirty="0">
                <a:solidFill>
                  <a:srgbClr val="00B050"/>
                </a:solidFill>
              </a:rPr>
              <a:t>Introduction to CNNs and applications</a:t>
            </a:r>
          </a:p>
          <a:p>
            <a:r>
              <a:rPr lang="en-US" b="1" dirty="0">
                <a:solidFill>
                  <a:srgbClr val="FF0000"/>
                </a:solidFill>
              </a:rPr>
              <a:t>Technical details of a CNN</a:t>
            </a:r>
          </a:p>
          <a:p>
            <a:endParaRPr lang="en-US" dirty="0"/>
          </a:p>
        </p:txBody>
      </p:sp>
    </p:spTree>
    <p:extLst>
      <p:ext uri="{BB962C8B-B14F-4D97-AF65-F5344CB8AC3E}">
        <p14:creationId xmlns:p14="http://schemas.microsoft.com/office/powerpoint/2010/main" val="7818914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convolution of an image with a filter?</a:t>
            </a:r>
          </a:p>
        </p:txBody>
      </p:sp>
      <p:pic>
        <p:nvPicPr>
          <p:cNvPr id="4" name="Content Placeholder 3"/>
          <p:cNvPicPr>
            <a:picLocks noGrp="1" noChangeAspect="1"/>
          </p:cNvPicPr>
          <p:nvPr>
            <p:ph idx="1"/>
          </p:nvPr>
        </p:nvPicPr>
        <p:blipFill>
          <a:blip r:embed="rId3"/>
          <a:stretch>
            <a:fillRect/>
          </a:stretch>
        </p:blipFill>
        <p:spPr>
          <a:xfrm>
            <a:off x="1209255" y="1825625"/>
            <a:ext cx="5910150" cy="4351338"/>
          </a:xfrm>
          <a:prstGeom prst="rect">
            <a:avLst/>
          </a:prstGeom>
        </p:spPr>
      </p:pic>
      <p:pic>
        <p:nvPicPr>
          <p:cNvPr id="5" name="Picture 4"/>
          <p:cNvPicPr>
            <a:picLocks noChangeAspect="1"/>
          </p:cNvPicPr>
          <p:nvPr/>
        </p:nvPicPr>
        <p:blipFill>
          <a:blip r:embed="rId4"/>
          <a:stretch>
            <a:fillRect/>
          </a:stretch>
        </p:blipFill>
        <p:spPr>
          <a:xfrm>
            <a:off x="802005" y="1539081"/>
            <a:ext cx="6724650" cy="4924425"/>
          </a:xfrm>
          <a:prstGeom prst="rect">
            <a:avLst/>
          </a:prstGeom>
        </p:spPr>
      </p:pic>
      <p:pic>
        <p:nvPicPr>
          <p:cNvPr id="6" name="Picture 5"/>
          <p:cNvPicPr>
            <a:picLocks noChangeAspect="1"/>
          </p:cNvPicPr>
          <p:nvPr/>
        </p:nvPicPr>
        <p:blipFill>
          <a:blip r:embed="rId5"/>
          <a:stretch>
            <a:fillRect/>
          </a:stretch>
        </p:blipFill>
        <p:spPr>
          <a:xfrm>
            <a:off x="763905" y="1539081"/>
            <a:ext cx="6762750" cy="5019675"/>
          </a:xfrm>
          <a:prstGeom prst="rect">
            <a:avLst/>
          </a:prstGeom>
        </p:spPr>
      </p:pic>
      <p:pic>
        <p:nvPicPr>
          <p:cNvPr id="7" name="Picture 6"/>
          <p:cNvPicPr>
            <a:picLocks noChangeAspect="1"/>
          </p:cNvPicPr>
          <p:nvPr/>
        </p:nvPicPr>
        <p:blipFill>
          <a:blip r:embed="rId6"/>
          <a:stretch>
            <a:fillRect/>
          </a:stretch>
        </p:blipFill>
        <p:spPr>
          <a:xfrm>
            <a:off x="754380" y="1496218"/>
            <a:ext cx="6781800" cy="5105400"/>
          </a:xfrm>
          <a:prstGeom prst="rect">
            <a:avLst/>
          </a:prstGeom>
        </p:spPr>
      </p:pic>
      <p:pic>
        <p:nvPicPr>
          <p:cNvPr id="8" name="Picture 7"/>
          <p:cNvPicPr>
            <a:picLocks noChangeAspect="1"/>
          </p:cNvPicPr>
          <p:nvPr/>
        </p:nvPicPr>
        <p:blipFill>
          <a:blip r:embed="rId7"/>
          <a:stretch>
            <a:fillRect/>
          </a:stretch>
        </p:blipFill>
        <p:spPr>
          <a:xfrm>
            <a:off x="749617" y="1434305"/>
            <a:ext cx="6791325" cy="5229225"/>
          </a:xfrm>
          <a:prstGeom prst="rect">
            <a:avLst/>
          </a:prstGeom>
        </p:spPr>
      </p:pic>
      <p:pic>
        <p:nvPicPr>
          <p:cNvPr id="9" name="Picture 8"/>
          <p:cNvPicPr>
            <a:picLocks noChangeAspect="1"/>
          </p:cNvPicPr>
          <p:nvPr/>
        </p:nvPicPr>
        <p:blipFill>
          <a:blip r:embed="rId8"/>
          <a:stretch>
            <a:fillRect/>
          </a:stretch>
        </p:blipFill>
        <p:spPr>
          <a:xfrm>
            <a:off x="766286" y="1358106"/>
            <a:ext cx="6772275" cy="5105400"/>
          </a:xfrm>
          <a:prstGeom prst="rect">
            <a:avLst/>
          </a:prstGeom>
        </p:spPr>
      </p:pic>
      <p:pic>
        <p:nvPicPr>
          <p:cNvPr id="10" name="Picture 9"/>
          <p:cNvPicPr>
            <a:picLocks noChangeAspect="1"/>
          </p:cNvPicPr>
          <p:nvPr/>
        </p:nvPicPr>
        <p:blipFill>
          <a:blip r:embed="rId9"/>
          <a:stretch>
            <a:fillRect/>
          </a:stretch>
        </p:blipFill>
        <p:spPr>
          <a:xfrm>
            <a:off x="763905" y="1300956"/>
            <a:ext cx="6819900" cy="5257800"/>
          </a:xfrm>
          <a:prstGeom prst="rect">
            <a:avLst/>
          </a:prstGeom>
        </p:spPr>
      </p:pic>
      <p:pic>
        <p:nvPicPr>
          <p:cNvPr id="11" name="Picture 10"/>
          <p:cNvPicPr>
            <a:picLocks noChangeAspect="1"/>
          </p:cNvPicPr>
          <p:nvPr/>
        </p:nvPicPr>
        <p:blipFill>
          <a:blip r:embed="rId10"/>
          <a:stretch>
            <a:fillRect/>
          </a:stretch>
        </p:blipFill>
        <p:spPr>
          <a:xfrm>
            <a:off x="718661" y="1315244"/>
            <a:ext cx="6772275" cy="5095875"/>
          </a:xfrm>
          <a:prstGeom prst="rect">
            <a:avLst/>
          </a:prstGeom>
        </p:spPr>
      </p:pic>
      <p:pic>
        <p:nvPicPr>
          <p:cNvPr id="12" name="Picture 11"/>
          <p:cNvPicPr>
            <a:picLocks noChangeAspect="1"/>
          </p:cNvPicPr>
          <p:nvPr/>
        </p:nvPicPr>
        <p:blipFill>
          <a:blip r:embed="rId11"/>
          <a:stretch>
            <a:fillRect/>
          </a:stretch>
        </p:blipFill>
        <p:spPr>
          <a:xfrm>
            <a:off x="763905" y="1358106"/>
            <a:ext cx="6838950" cy="5400675"/>
          </a:xfrm>
          <a:prstGeom prst="rect">
            <a:avLst/>
          </a:prstGeom>
        </p:spPr>
      </p:pic>
      <p:pic>
        <p:nvPicPr>
          <p:cNvPr id="13" name="Content Placeholder 5">
            <a:extLst>
              <a:ext uri="{FF2B5EF4-FFF2-40B4-BE49-F238E27FC236}">
                <a16:creationId xmlns:a16="http://schemas.microsoft.com/office/drawing/2014/main" id="{57242A0A-9AEF-4443-BD62-024875A044E1}"/>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010105" y="1825625"/>
            <a:ext cx="3263503" cy="4351338"/>
          </a:xfrm>
          <a:prstGeom prst="rect">
            <a:avLst/>
          </a:prstGeom>
        </p:spPr>
      </p:pic>
    </p:spTree>
    <p:extLst>
      <p:ext uri="{BB962C8B-B14F-4D97-AF65-F5344CB8AC3E}">
        <p14:creationId xmlns:p14="http://schemas.microsoft.com/office/powerpoint/2010/main" val="5133565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Convolution Layer</a:t>
            </a:r>
          </a:p>
        </p:txBody>
      </p:sp>
      <p:pic>
        <p:nvPicPr>
          <p:cNvPr id="4" name="Content Placeholder 3"/>
          <p:cNvPicPr>
            <a:picLocks noGrp="1" noChangeAspect="1"/>
          </p:cNvPicPr>
          <p:nvPr>
            <p:ph idx="1"/>
          </p:nvPr>
        </p:nvPicPr>
        <p:blipFill>
          <a:blip r:embed="rId3"/>
          <a:stretch>
            <a:fillRect/>
          </a:stretch>
        </p:blipFill>
        <p:spPr>
          <a:xfrm>
            <a:off x="838200" y="1524684"/>
            <a:ext cx="3098370" cy="4351338"/>
          </a:xfrm>
          <a:prstGeom prst="rect">
            <a:avLst/>
          </a:prstGeom>
        </p:spPr>
      </p:pic>
      <p:pic>
        <p:nvPicPr>
          <p:cNvPr id="5" name="Picture 4"/>
          <p:cNvPicPr>
            <a:picLocks noChangeAspect="1"/>
          </p:cNvPicPr>
          <p:nvPr/>
        </p:nvPicPr>
        <p:blipFill>
          <a:blip r:embed="rId4"/>
          <a:stretch>
            <a:fillRect/>
          </a:stretch>
        </p:blipFill>
        <p:spPr>
          <a:xfrm>
            <a:off x="4780887" y="2704820"/>
            <a:ext cx="6157190" cy="2457128"/>
          </a:xfrm>
          <a:prstGeom prst="rect">
            <a:avLst/>
          </a:prstGeom>
        </p:spPr>
      </p:pic>
      <p:pic>
        <p:nvPicPr>
          <p:cNvPr id="6" name="Picture 5"/>
          <p:cNvPicPr>
            <a:picLocks noChangeAspect="1"/>
          </p:cNvPicPr>
          <p:nvPr/>
        </p:nvPicPr>
        <p:blipFill>
          <a:blip r:embed="rId5"/>
          <a:stretch>
            <a:fillRect/>
          </a:stretch>
        </p:blipFill>
        <p:spPr>
          <a:xfrm>
            <a:off x="5908877" y="1436708"/>
            <a:ext cx="3863773" cy="761046"/>
          </a:xfrm>
          <a:prstGeom prst="rect">
            <a:avLst/>
          </a:prstGeom>
        </p:spPr>
      </p:pic>
    </p:spTree>
    <p:extLst>
      <p:ext uri="{BB962C8B-B14F-4D97-AF65-F5344CB8AC3E}">
        <p14:creationId xmlns:p14="http://schemas.microsoft.com/office/powerpoint/2010/main" val="1222090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3"/>
          <a:stretch>
            <a:fillRect/>
          </a:stretch>
        </p:blipFill>
        <p:spPr>
          <a:xfrm>
            <a:off x="1259320" y="1825625"/>
            <a:ext cx="9673359" cy="4351338"/>
          </a:xfrm>
          <a:prstGeom prst="rect">
            <a:avLst/>
          </a:prstGeom>
        </p:spPr>
      </p:pic>
      <p:sp>
        <p:nvSpPr>
          <p:cNvPr id="4" name="Title 1"/>
          <p:cNvSpPr>
            <a:spLocks noGrp="1"/>
          </p:cNvSpPr>
          <p:nvPr>
            <p:ph type="title"/>
          </p:nvPr>
        </p:nvSpPr>
        <p:spPr/>
        <p:txBody>
          <a:bodyPr/>
          <a:lstStyle/>
          <a:p>
            <a:r>
              <a:rPr lang="en-US" dirty="0"/>
              <a:t>Convolution Layer</a:t>
            </a:r>
          </a:p>
        </p:txBody>
      </p:sp>
      <p:pic>
        <p:nvPicPr>
          <p:cNvPr id="6" name="Picture 5"/>
          <p:cNvPicPr>
            <a:picLocks noChangeAspect="1"/>
          </p:cNvPicPr>
          <p:nvPr/>
        </p:nvPicPr>
        <p:blipFill>
          <a:blip r:embed="rId4"/>
          <a:stretch>
            <a:fillRect/>
          </a:stretch>
        </p:blipFill>
        <p:spPr>
          <a:xfrm>
            <a:off x="985776" y="1618499"/>
            <a:ext cx="10220446" cy="4765589"/>
          </a:xfrm>
          <a:prstGeom prst="rect">
            <a:avLst/>
          </a:prstGeom>
        </p:spPr>
      </p:pic>
      <p:sp>
        <p:nvSpPr>
          <p:cNvPr id="7" name="Rectangle 6"/>
          <p:cNvSpPr/>
          <p:nvPr/>
        </p:nvSpPr>
        <p:spPr>
          <a:xfrm>
            <a:off x="7315872" y="437814"/>
            <a:ext cx="3275256" cy="369332"/>
          </a:xfrm>
          <a:prstGeom prst="rect">
            <a:avLst/>
          </a:prstGeom>
        </p:spPr>
        <p:txBody>
          <a:bodyPr wrap="none">
            <a:spAutoFit/>
          </a:bodyPr>
          <a:lstStyle/>
          <a:p>
            <a:r>
              <a:rPr lang="en-US" dirty="0">
                <a:solidFill>
                  <a:srgbClr val="000000"/>
                </a:solidFill>
                <a:latin typeface="ArialMT"/>
              </a:rPr>
              <a:t>consider a second, </a:t>
            </a:r>
            <a:r>
              <a:rPr lang="en-US" dirty="0">
                <a:solidFill>
                  <a:srgbClr val="38761D"/>
                </a:solidFill>
                <a:latin typeface="ArialMT"/>
              </a:rPr>
              <a:t>green </a:t>
            </a:r>
            <a:r>
              <a:rPr lang="en-US" dirty="0">
                <a:solidFill>
                  <a:srgbClr val="000000"/>
                </a:solidFill>
                <a:latin typeface="ArialMT"/>
              </a:rPr>
              <a:t>filter</a:t>
            </a:r>
            <a:endParaRPr lang="en-US" dirty="0"/>
          </a:p>
        </p:txBody>
      </p:sp>
      <p:pic>
        <p:nvPicPr>
          <p:cNvPr id="8" name="Picture 7"/>
          <p:cNvPicPr>
            <a:picLocks noChangeAspect="1"/>
          </p:cNvPicPr>
          <p:nvPr/>
        </p:nvPicPr>
        <p:blipFill>
          <a:blip r:embed="rId5"/>
          <a:stretch>
            <a:fillRect/>
          </a:stretch>
        </p:blipFill>
        <p:spPr>
          <a:xfrm>
            <a:off x="940954" y="1549744"/>
            <a:ext cx="10728583" cy="4834343"/>
          </a:xfrm>
          <a:prstGeom prst="rect">
            <a:avLst/>
          </a:prstGeom>
        </p:spPr>
      </p:pic>
    </p:spTree>
    <p:extLst>
      <p:ext uri="{BB962C8B-B14F-4D97-AF65-F5344CB8AC3E}">
        <p14:creationId xmlns:p14="http://schemas.microsoft.com/office/powerpoint/2010/main" val="292990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stretch>
            <a:fillRect/>
          </a:stretch>
        </p:blipFill>
        <p:spPr>
          <a:xfrm>
            <a:off x="1950392" y="1825625"/>
            <a:ext cx="8291215" cy="4351338"/>
          </a:xfrm>
          <a:prstGeom prst="rect">
            <a:avLst/>
          </a:prstGeom>
        </p:spPr>
      </p:pic>
      <p:sp>
        <p:nvSpPr>
          <p:cNvPr id="5" name="Title 1"/>
          <p:cNvSpPr>
            <a:spLocks noGrp="1"/>
          </p:cNvSpPr>
          <p:nvPr>
            <p:ph type="title"/>
          </p:nvPr>
        </p:nvSpPr>
        <p:spPr/>
        <p:txBody>
          <a:bodyPr/>
          <a:lstStyle/>
          <a:p>
            <a:r>
              <a:rPr lang="en-US" dirty="0"/>
              <a:t>Convolution Layer</a:t>
            </a:r>
          </a:p>
        </p:txBody>
      </p:sp>
    </p:spTree>
    <p:extLst>
      <p:ext uri="{BB962C8B-B14F-4D97-AF65-F5344CB8AC3E}">
        <p14:creationId xmlns:p14="http://schemas.microsoft.com/office/powerpoint/2010/main" val="24741148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Basic </a:t>
            </a:r>
            <a:r>
              <a:rPr lang="en-US" dirty="0" err="1"/>
              <a:t>ConvNet</a:t>
            </a:r>
            <a:endParaRPr lang="en-US" dirty="0"/>
          </a:p>
        </p:txBody>
      </p:sp>
      <p:pic>
        <p:nvPicPr>
          <p:cNvPr id="4" name="Content Placeholder 3"/>
          <p:cNvPicPr>
            <a:picLocks noGrp="1" noChangeAspect="1"/>
          </p:cNvPicPr>
          <p:nvPr>
            <p:ph idx="1"/>
          </p:nvPr>
        </p:nvPicPr>
        <p:blipFill>
          <a:blip r:embed="rId3"/>
          <a:stretch>
            <a:fillRect/>
          </a:stretch>
        </p:blipFill>
        <p:spPr>
          <a:xfrm>
            <a:off x="1406156" y="1825625"/>
            <a:ext cx="9379687" cy="4351338"/>
          </a:xfrm>
          <a:prstGeom prst="rect">
            <a:avLst/>
          </a:prstGeom>
        </p:spPr>
      </p:pic>
    </p:spTree>
    <p:extLst>
      <p:ext uri="{BB962C8B-B14F-4D97-AF65-F5344CB8AC3E}">
        <p14:creationId xmlns:p14="http://schemas.microsoft.com/office/powerpoint/2010/main" val="88538005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ConvNet</a:t>
            </a:r>
            <a:r>
              <a:rPr lang="en-US" dirty="0"/>
              <a:t> with Pooling and FC Layers</a:t>
            </a:r>
          </a:p>
        </p:txBody>
      </p:sp>
      <p:pic>
        <p:nvPicPr>
          <p:cNvPr id="4" name="Content Placeholder 3"/>
          <p:cNvPicPr>
            <a:picLocks noGrp="1" noChangeAspect="1"/>
          </p:cNvPicPr>
          <p:nvPr>
            <p:ph idx="1"/>
          </p:nvPr>
        </p:nvPicPr>
        <p:blipFill>
          <a:blip r:embed="rId3"/>
          <a:stretch>
            <a:fillRect/>
          </a:stretch>
        </p:blipFill>
        <p:spPr>
          <a:xfrm>
            <a:off x="1520863" y="1825625"/>
            <a:ext cx="9150274" cy="4351338"/>
          </a:xfrm>
          <a:prstGeom prst="rect">
            <a:avLst/>
          </a:prstGeom>
        </p:spPr>
      </p:pic>
    </p:spTree>
    <p:extLst>
      <p:ext uri="{BB962C8B-B14F-4D97-AF65-F5344CB8AC3E}">
        <p14:creationId xmlns:p14="http://schemas.microsoft.com/office/powerpoint/2010/main" val="31456328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Today’s Agenda</a:t>
            </a:r>
          </a:p>
        </p:txBody>
      </p:sp>
      <p:sp>
        <p:nvSpPr>
          <p:cNvPr id="3" name="Content Placeholder 2"/>
          <p:cNvSpPr>
            <a:spLocks noGrp="1"/>
          </p:cNvSpPr>
          <p:nvPr>
            <p:ph idx="1"/>
          </p:nvPr>
        </p:nvSpPr>
        <p:spPr/>
        <p:txBody>
          <a:bodyPr/>
          <a:lstStyle/>
          <a:p>
            <a:r>
              <a:rPr lang="en-US" b="1" dirty="0">
                <a:solidFill>
                  <a:srgbClr val="FF0000"/>
                </a:solidFill>
              </a:rPr>
              <a:t>ImageNet and visual recognition problems</a:t>
            </a:r>
          </a:p>
          <a:p>
            <a:r>
              <a:rPr lang="en-US" dirty="0"/>
              <a:t>Introduction to CNNs and applications</a:t>
            </a:r>
          </a:p>
          <a:p>
            <a:r>
              <a:rPr lang="en-US" dirty="0"/>
              <a:t>Technical details of a CNN</a:t>
            </a:r>
          </a:p>
          <a:p>
            <a:endParaRPr lang="en-US" dirty="0"/>
          </a:p>
        </p:txBody>
      </p:sp>
    </p:spTree>
    <p:extLst>
      <p:ext uri="{BB962C8B-B14F-4D97-AF65-F5344CB8AC3E}">
        <p14:creationId xmlns:p14="http://schemas.microsoft.com/office/powerpoint/2010/main" val="10769166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ReLU</a:t>
            </a:r>
            <a:r>
              <a:rPr lang="en-US" dirty="0"/>
              <a:t> (Rectified Linear Units) Layer</a:t>
            </a:r>
          </a:p>
        </p:txBody>
      </p:sp>
      <p:sp>
        <p:nvSpPr>
          <p:cNvPr id="3" name="Content Placeholder 2"/>
          <p:cNvSpPr>
            <a:spLocks noGrp="1"/>
          </p:cNvSpPr>
          <p:nvPr>
            <p:ph idx="1"/>
          </p:nvPr>
        </p:nvSpPr>
        <p:spPr>
          <a:xfrm>
            <a:off x="838200" y="1825625"/>
            <a:ext cx="6600825" cy="4351338"/>
          </a:xfrm>
        </p:spPr>
        <p:txBody>
          <a:bodyPr>
            <a:normAutofit/>
          </a:bodyPr>
          <a:lstStyle/>
          <a:p>
            <a:r>
              <a:rPr lang="en-US" dirty="0"/>
              <a:t>This is a layer of neurons that applies the activation function f(x)=max(0,x). </a:t>
            </a:r>
          </a:p>
          <a:p>
            <a:r>
              <a:rPr lang="en-US" dirty="0"/>
              <a:t>Other functions are also used to increase nonlinearity, for example the hyperbolic tangent f(x)=tanh(x), and the sigmoid function.</a:t>
            </a:r>
          </a:p>
          <a:p>
            <a:r>
              <a:rPr lang="en-US" dirty="0"/>
              <a:t>This is also known as a ramp function.</a:t>
            </a:r>
          </a:p>
        </p:txBody>
      </p:sp>
      <p:pic>
        <p:nvPicPr>
          <p:cNvPr id="4" name="Picture 3"/>
          <p:cNvPicPr>
            <a:picLocks noChangeAspect="1"/>
          </p:cNvPicPr>
          <p:nvPr/>
        </p:nvPicPr>
        <p:blipFill>
          <a:blip r:embed="rId3"/>
          <a:stretch>
            <a:fillRect/>
          </a:stretch>
        </p:blipFill>
        <p:spPr>
          <a:xfrm>
            <a:off x="7528789" y="2045343"/>
            <a:ext cx="4333875" cy="3276600"/>
          </a:xfrm>
          <a:prstGeom prst="rect">
            <a:avLst/>
          </a:prstGeom>
        </p:spPr>
      </p:pic>
    </p:spTree>
    <p:extLst>
      <p:ext uri="{BB962C8B-B14F-4D97-AF65-F5344CB8AC3E}">
        <p14:creationId xmlns:p14="http://schemas.microsoft.com/office/powerpoint/2010/main" val="291068165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Details about the convolution layer</a:t>
            </a:r>
          </a:p>
        </p:txBody>
      </p:sp>
      <p:pic>
        <p:nvPicPr>
          <p:cNvPr id="14" name="Picture 13"/>
          <p:cNvPicPr>
            <a:picLocks noChangeAspect="1"/>
          </p:cNvPicPr>
          <p:nvPr/>
        </p:nvPicPr>
        <p:blipFill>
          <a:blip r:embed="rId3"/>
          <a:stretch>
            <a:fillRect/>
          </a:stretch>
        </p:blipFill>
        <p:spPr>
          <a:xfrm>
            <a:off x="723900" y="1690688"/>
            <a:ext cx="10744200" cy="4417397"/>
          </a:xfrm>
          <a:prstGeom prst="rect">
            <a:avLst/>
          </a:prstGeom>
        </p:spPr>
      </p:pic>
      <p:pic>
        <p:nvPicPr>
          <p:cNvPr id="18" name="Picture 17">
            <a:extLst>
              <a:ext uri="{FF2B5EF4-FFF2-40B4-BE49-F238E27FC236}">
                <a16:creationId xmlns:a16="http://schemas.microsoft.com/office/drawing/2014/main" id="{472CC46D-94DC-4E3A-AC78-28AE608C9D6C}"/>
              </a:ext>
            </a:extLst>
          </p:cNvPr>
          <p:cNvPicPr>
            <a:picLocks noChangeAspect="1"/>
          </p:cNvPicPr>
          <p:nvPr/>
        </p:nvPicPr>
        <p:blipFill>
          <a:blip r:embed="rId4"/>
          <a:stretch>
            <a:fillRect/>
          </a:stretch>
        </p:blipFill>
        <p:spPr>
          <a:xfrm>
            <a:off x="1490663" y="1876058"/>
            <a:ext cx="3762375" cy="4341311"/>
          </a:xfrm>
          <a:prstGeom prst="rect">
            <a:avLst/>
          </a:prstGeom>
        </p:spPr>
      </p:pic>
      <p:pic>
        <p:nvPicPr>
          <p:cNvPr id="19" name="Picture 18">
            <a:extLst>
              <a:ext uri="{FF2B5EF4-FFF2-40B4-BE49-F238E27FC236}">
                <a16:creationId xmlns:a16="http://schemas.microsoft.com/office/drawing/2014/main" id="{4265A39D-3CB5-4750-9786-8E635D7004CB}"/>
              </a:ext>
            </a:extLst>
          </p:cNvPr>
          <p:cNvPicPr>
            <a:picLocks noChangeAspect="1"/>
          </p:cNvPicPr>
          <p:nvPr/>
        </p:nvPicPr>
        <p:blipFill>
          <a:blip r:embed="rId5"/>
          <a:stretch>
            <a:fillRect/>
          </a:stretch>
        </p:blipFill>
        <p:spPr>
          <a:xfrm>
            <a:off x="6938962" y="1690688"/>
            <a:ext cx="3762375" cy="4924425"/>
          </a:xfrm>
          <a:prstGeom prst="rect">
            <a:avLst/>
          </a:prstGeom>
        </p:spPr>
      </p:pic>
      <p:sp>
        <p:nvSpPr>
          <p:cNvPr id="20" name="TextBox 19">
            <a:extLst>
              <a:ext uri="{FF2B5EF4-FFF2-40B4-BE49-F238E27FC236}">
                <a16:creationId xmlns:a16="http://schemas.microsoft.com/office/drawing/2014/main" id="{4709E6E0-39B0-445A-B640-2F41BB751C7C}"/>
              </a:ext>
            </a:extLst>
          </p:cNvPr>
          <p:cNvSpPr txBox="1"/>
          <p:nvPr/>
        </p:nvSpPr>
        <p:spPr>
          <a:xfrm>
            <a:off x="2543175" y="1369030"/>
            <a:ext cx="2428875" cy="369332"/>
          </a:xfrm>
          <a:prstGeom prst="rect">
            <a:avLst/>
          </a:prstGeom>
          <a:noFill/>
        </p:spPr>
        <p:txBody>
          <a:bodyPr wrap="square" rtlCol="0">
            <a:spAutoFit/>
          </a:bodyPr>
          <a:lstStyle/>
          <a:p>
            <a:r>
              <a:rPr lang="en-US" dirty="0"/>
              <a:t>Stride=2</a:t>
            </a:r>
          </a:p>
        </p:txBody>
      </p:sp>
      <p:sp>
        <p:nvSpPr>
          <p:cNvPr id="21" name="TextBox 20">
            <a:extLst>
              <a:ext uri="{FF2B5EF4-FFF2-40B4-BE49-F238E27FC236}">
                <a16:creationId xmlns:a16="http://schemas.microsoft.com/office/drawing/2014/main" id="{AC263C8A-DF9B-4D17-976F-153E78ED40FB}"/>
              </a:ext>
            </a:extLst>
          </p:cNvPr>
          <p:cNvSpPr txBox="1"/>
          <p:nvPr/>
        </p:nvSpPr>
        <p:spPr>
          <a:xfrm>
            <a:off x="8329612" y="1396738"/>
            <a:ext cx="2428875" cy="369332"/>
          </a:xfrm>
          <a:prstGeom prst="rect">
            <a:avLst/>
          </a:prstGeom>
          <a:noFill/>
        </p:spPr>
        <p:txBody>
          <a:bodyPr wrap="square" rtlCol="0">
            <a:spAutoFit/>
          </a:bodyPr>
          <a:lstStyle/>
          <a:p>
            <a:r>
              <a:rPr lang="en-US" dirty="0"/>
              <a:t>Stride=1</a:t>
            </a:r>
          </a:p>
        </p:txBody>
      </p:sp>
    </p:spTree>
    <p:extLst>
      <p:ext uri="{BB962C8B-B14F-4D97-AF65-F5344CB8AC3E}">
        <p14:creationId xmlns:p14="http://schemas.microsoft.com/office/powerpoint/2010/main" val="2609175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18"/>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0"/>
                                          </p:stCondLst>
                                        </p:cTn>
                                        <p:tgtEl>
                                          <p:spTgt spid="19"/>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Details about the convolution layer</a:t>
            </a:r>
          </a:p>
        </p:txBody>
      </p:sp>
      <p:pic>
        <p:nvPicPr>
          <p:cNvPr id="5" name="Content Placeholder 4"/>
          <p:cNvPicPr>
            <a:picLocks noGrp="1" noChangeAspect="1"/>
          </p:cNvPicPr>
          <p:nvPr>
            <p:ph idx="1"/>
          </p:nvPr>
        </p:nvPicPr>
        <p:blipFill>
          <a:blip r:embed="rId3"/>
          <a:stretch>
            <a:fillRect/>
          </a:stretch>
        </p:blipFill>
        <p:spPr>
          <a:xfrm>
            <a:off x="838200" y="1840458"/>
            <a:ext cx="10515600" cy="4321672"/>
          </a:xfrm>
          <a:prstGeom prst="rect">
            <a:avLst/>
          </a:prstGeom>
        </p:spPr>
      </p:pic>
    </p:spTree>
    <p:extLst>
      <p:ext uri="{BB962C8B-B14F-4D97-AF65-F5344CB8AC3E}">
        <p14:creationId xmlns:p14="http://schemas.microsoft.com/office/powerpoint/2010/main" val="378564900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Details about the convolution layer</a:t>
            </a:r>
          </a:p>
        </p:txBody>
      </p:sp>
      <p:pic>
        <p:nvPicPr>
          <p:cNvPr id="4" name="Content Placeholder 3"/>
          <p:cNvPicPr>
            <a:picLocks noGrp="1" noChangeAspect="1"/>
          </p:cNvPicPr>
          <p:nvPr>
            <p:ph idx="1"/>
          </p:nvPr>
        </p:nvPicPr>
        <p:blipFill>
          <a:blip r:embed="rId3"/>
          <a:stretch>
            <a:fillRect/>
          </a:stretch>
        </p:blipFill>
        <p:spPr>
          <a:xfrm>
            <a:off x="1715340" y="1825625"/>
            <a:ext cx="8761319" cy="4351338"/>
          </a:xfrm>
          <a:prstGeom prst="rect">
            <a:avLst/>
          </a:prstGeom>
        </p:spPr>
      </p:pic>
      <p:pic>
        <p:nvPicPr>
          <p:cNvPr id="5" name="Picture 4"/>
          <p:cNvPicPr>
            <a:picLocks noChangeAspect="1"/>
          </p:cNvPicPr>
          <p:nvPr/>
        </p:nvPicPr>
        <p:blipFill>
          <a:blip r:embed="rId4"/>
          <a:stretch>
            <a:fillRect/>
          </a:stretch>
        </p:blipFill>
        <p:spPr>
          <a:xfrm>
            <a:off x="4805363" y="3855189"/>
            <a:ext cx="5481638" cy="2121748"/>
          </a:xfrm>
          <a:prstGeom prst="rect">
            <a:avLst/>
          </a:prstGeom>
        </p:spPr>
      </p:pic>
    </p:spTree>
    <p:extLst>
      <p:ext uri="{BB962C8B-B14F-4D97-AF65-F5344CB8AC3E}">
        <p14:creationId xmlns:p14="http://schemas.microsoft.com/office/powerpoint/2010/main" val="2765790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Convolution layer examples</a:t>
            </a:r>
          </a:p>
        </p:txBody>
      </p:sp>
      <p:pic>
        <p:nvPicPr>
          <p:cNvPr id="4" name="Content Placeholder 3"/>
          <p:cNvPicPr>
            <a:picLocks noGrp="1" noChangeAspect="1"/>
          </p:cNvPicPr>
          <p:nvPr>
            <p:ph idx="1"/>
          </p:nvPr>
        </p:nvPicPr>
        <p:blipFill>
          <a:blip r:embed="rId3"/>
          <a:stretch>
            <a:fillRect/>
          </a:stretch>
        </p:blipFill>
        <p:spPr>
          <a:xfrm>
            <a:off x="1009650" y="1690688"/>
            <a:ext cx="5457825" cy="1903533"/>
          </a:xfrm>
          <a:prstGeom prst="rect">
            <a:avLst/>
          </a:prstGeom>
        </p:spPr>
      </p:pic>
      <p:pic>
        <p:nvPicPr>
          <p:cNvPr id="5" name="Picture 4"/>
          <p:cNvPicPr>
            <a:picLocks noChangeAspect="1"/>
          </p:cNvPicPr>
          <p:nvPr/>
        </p:nvPicPr>
        <p:blipFill>
          <a:blip r:embed="rId4"/>
          <a:stretch>
            <a:fillRect/>
          </a:stretch>
        </p:blipFill>
        <p:spPr>
          <a:xfrm>
            <a:off x="782389" y="3908426"/>
            <a:ext cx="5912346" cy="970084"/>
          </a:xfrm>
          <a:prstGeom prst="rect">
            <a:avLst/>
          </a:prstGeom>
        </p:spPr>
      </p:pic>
    </p:spTree>
    <p:extLst>
      <p:ext uri="{BB962C8B-B14F-4D97-AF65-F5344CB8AC3E}">
        <p14:creationId xmlns:p14="http://schemas.microsoft.com/office/powerpoint/2010/main" val="1119720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Convolution layer examples</a:t>
            </a:r>
          </a:p>
        </p:txBody>
      </p:sp>
      <p:pic>
        <p:nvPicPr>
          <p:cNvPr id="4" name="Content Placeholder 3"/>
          <p:cNvPicPr>
            <a:picLocks noGrp="1" noChangeAspect="1"/>
          </p:cNvPicPr>
          <p:nvPr>
            <p:ph idx="1"/>
          </p:nvPr>
        </p:nvPicPr>
        <p:blipFill>
          <a:blip r:embed="rId3"/>
          <a:stretch>
            <a:fillRect/>
          </a:stretch>
        </p:blipFill>
        <p:spPr>
          <a:xfrm>
            <a:off x="990600" y="1548607"/>
            <a:ext cx="7839075" cy="2444366"/>
          </a:xfrm>
          <a:prstGeom prst="rect">
            <a:avLst/>
          </a:prstGeom>
        </p:spPr>
      </p:pic>
      <p:pic>
        <p:nvPicPr>
          <p:cNvPr id="5" name="Picture 4"/>
          <p:cNvPicPr>
            <a:picLocks noChangeAspect="1"/>
          </p:cNvPicPr>
          <p:nvPr/>
        </p:nvPicPr>
        <p:blipFill>
          <a:blip r:embed="rId4"/>
          <a:stretch>
            <a:fillRect/>
          </a:stretch>
        </p:blipFill>
        <p:spPr>
          <a:xfrm>
            <a:off x="1095374" y="4459210"/>
            <a:ext cx="7629525" cy="845475"/>
          </a:xfrm>
          <a:prstGeom prst="rect">
            <a:avLst/>
          </a:prstGeom>
        </p:spPr>
      </p:pic>
      <p:pic>
        <p:nvPicPr>
          <p:cNvPr id="3" name="Picture 2"/>
          <p:cNvPicPr>
            <a:picLocks noChangeAspect="1"/>
          </p:cNvPicPr>
          <p:nvPr/>
        </p:nvPicPr>
        <p:blipFill>
          <a:blip r:embed="rId5"/>
          <a:stretch>
            <a:fillRect/>
          </a:stretch>
        </p:blipFill>
        <p:spPr>
          <a:xfrm>
            <a:off x="7440490" y="4926154"/>
            <a:ext cx="3913310" cy="1689535"/>
          </a:xfrm>
          <a:prstGeom prst="rect">
            <a:avLst/>
          </a:prstGeom>
        </p:spPr>
      </p:pic>
    </p:spTree>
    <p:extLst>
      <p:ext uri="{BB962C8B-B14F-4D97-AF65-F5344CB8AC3E}">
        <p14:creationId xmlns:p14="http://schemas.microsoft.com/office/powerpoint/2010/main" val="3624047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Neuron view of the convolution layer</a:t>
            </a:r>
          </a:p>
        </p:txBody>
      </p:sp>
      <p:pic>
        <p:nvPicPr>
          <p:cNvPr id="4" name="Content Placeholder 3"/>
          <p:cNvPicPr>
            <a:picLocks noGrp="1" noChangeAspect="1"/>
          </p:cNvPicPr>
          <p:nvPr>
            <p:ph idx="1"/>
          </p:nvPr>
        </p:nvPicPr>
        <p:blipFill>
          <a:blip r:embed="rId3"/>
          <a:stretch>
            <a:fillRect/>
          </a:stretch>
        </p:blipFill>
        <p:spPr>
          <a:xfrm>
            <a:off x="1064765" y="1825625"/>
            <a:ext cx="10062469" cy="4351338"/>
          </a:xfrm>
          <a:prstGeom prst="rect">
            <a:avLst/>
          </a:prstGeom>
        </p:spPr>
      </p:pic>
      <p:pic>
        <p:nvPicPr>
          <p:cNvPr id="5" name="Picture 4"/>
          <p:cNvPicPr>
            <a:picLocks noChangeAspect="1"/>
          </p:cNvPicPr>
          <p:nvPr/>
        </p:nvPicPr>
        <p:blipFill>
          <a:blip r:embed="rId4"/>
          <a:stretch>
            <a:fillRect/>
          </a:stretch>
        </p:blipFill>
        <p:spPr>
          <a:xfrm>
            <a:off x="4133851" y="4343592"/>
            <a:ext cx="6753224" cy="2209897"/>
          </a:xfrm>
          <a:prstGeom prst="rect">
            <a:avLst/>
          </a:prstGeom>
        </p:spPr>
      </p:pic>
    </p:spTree>
    <p:extLst>
      <p:ext uri="{BB962C8B-B14F-4D97-AF65-F5344CB8AC3E}">
        <p14:creationId xmlns:p14="http://schemas.microsoft.com/office/powerpoint/2010/main" val="754255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3"/>
          <a:stretch>
            <a:fillRect/>
          </a:stretch>
        </p:blipFill>
        <p:spPr>
          <a:xfrm>
            <a:off x="838200" y="2104388"/>
            <a:ext cx="10515600" cy="3793811"/>
          </a:xfrm>
          <a:prstGeom prst="rect">
            <a:avLst/>
          </a:prstGeom>
        </p:spPr>
      </p:pic>
      <p:sp>
        <p:nvSpPr>
          <p:cNvPr id="4" name="Title 1"/>
          <p:cNvSpPr>
            <a:spLocks noGrp="1"/>
          </p:cNvSpPr>
          <p:nvPr>
            <p:ph type="title"/>
          </p:nvPr>
        </p:nvSpPr>
        <p:spPr>
          <a:xfrm>
            <a:off x="838200" y="355600"/>
            <a:ext cx="10515600" cy="1325563"/>
          </a:xfrm>
        </p:spPr>
        <p:txBody>
          <a:bodyPr/>
          <a:lstStyle/>
          <a:p>
            <a:r>
              <a:rPr lang="en-US" dirty="0"/>
              <a:t>Neuron view of the convolution layer</a:t>
            </a:r>
          </a:p>
        </p:txBody>
      </p:sp>
      <p:sp>
        <p:nvSpPr>
          <p:cNvPr id="6" name="Rectangle 5"/>
          <p:cNvSpPr/>
          <p:nvPr/>
        </p:nvSpPr>
        <p:spPr>
          <a:xfrm>
            <a:off x="7877175" y="1924050"/>
            <a:ext cx="3695700" cy="7905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087010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ConvNet</a:t>
            </a:r>
            <a:r>
              <a:rPr lang="en-US" dirty="0"/>
              <a:t> with Pooling and FC Layers</a:t>
            </a:r>
          </a:p>
        </p:txBody>
      </p:sp>
      <p:pic>
        <p:nvPicPr>
          <p:cNvPr id="4" name="Content Placeholder 3"/>
          <p:cNvPicPr>
            <a:picLocks noGrp="1" noChangeAspect="1"/>
          </p:cNvPicPr>
          <p:nvPr>
            <p:ph idx="1"/>
          </p:nvPr>
        </p:nvPicPr>
        <p:blipFill>
          <a:blip r:embed="rId3"/>
          <a:stretch>
            <a:fillRect/>
          </a:stretch>
        </p:blipFill>
        <p:spPr>
          <a:xfrm>
            <a:off x="1520863" y="1825625"/>
            <a:ext cx="9150274" cy="4351338"/>
          </a:xfrm>
          <a:prstGeom prst="rect">
            <a:avLst/>
          </a:prstGeom>
        </p:spPr>
      </p:pic>
    </p:spTree>
    <p:extLst>
      <p:ext uri="{BB962C8B-B14F-4D97-AF65-F5344CB8AC3E}">
        <p14:creationId xmlns:p14="http://schemas.microsoft.com/office/powerpoint/2010/main" val="359913765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Pooling Layer</a:t>
            </a:r>
          </a:p>
        </p:txBody>
      </p:sp>
      <p:pic>
        <p:nvPicPr>
          <p:cNvPr id="4" name="Content Placeholder 3"/>
          <p:cNvPicPr>
            <a:picLocks noGrp="1" noChangeAspect="1"/>
          </p:cNvPicPr>
          <p:nvPr>
            <p:ph idx="1"/>
          </p:nvPr>
        </p:nvPicPr>
        <p:blipFill>
          <a:blip r:embed="rId3"/>
          <a:stretch>
            <a:fillRect/>
          </a:stretch>
        </p:blipFill>
        <p:spPr>
          <a:xfrm>
            <a:off x="368666" y="1466545"/>
            <a:ext cx="5613500" cy="3681412"/>
          </a:xfrm>
          <a:prstGeom prst="rect">
            <a:avLst/>
          </a:prstGeom>
        </p:spPr>
      </p:pic>
      <p:pic>
        <p:nvPicPr>
          <p:cNvPr id="5" name="Picture 4"/>
          <p:cNvPicPr>
            <a:picLocks noChangeAspect="1"/>
          </p:cNvPicPr>
          <p:nvPr/>
        </p:nvPicPr>
        <p:blipFill>
          <a:blip r:embed="rId4"/>
          <a:stretch>
            <a:fillRect/>
          </a:stretch>
        </p:blipFill>
        <p:spPr>
          <a:xfrm>
            <a:off x="5982166" y="845681"/>
            <a:ext cx="5966211" cy="2842540"/>
          </a:xfrm>
          <a:prstGeom prst="rect">
            <a:avLst/>
          </a:prstGeom>
        </p:spPr>
      </p:pic>
      <p:pic>
        <p:nvPicPr>
          <p:cNvPr id="3" name="Picture 2"/>
          <p:cNvPicPr>
            <a:picLocks noChangeAspect="1"/>
          </p:cNvPicPr>
          <p:nvPr/>
        </p:nvPicPr>
        <p:blipFill>
          <a:blip r:embed="rId5"/>
          <a:stretch>
            <a:fillRect/>
          </a:stretch>
        </p:blipFill>
        <p:spPr>
          <a:xfrm>
            <a:off x="581491" y="5147957"/>
            <a:ext cx="5400675" cy="1152525"/>
          </a:xfrm>
          <a:prstGeom prst="rect">
            <a:avLst/>
          </a:prstGeom>
        </p:spPr>
      </p:pic>
      <p:pic>
        <p:nvPicPr>
          <p:cNvPr id="6" name="Picture 5"/>
          <p:cNvPicPr>
            <a:picLocks noChangeAspect="1"/>
          </p:cNvPicPr>
          <p:nvPr/>
        </p:nvPicPr>
        <p:blipFill>
          <a:blip r:embed="rId6"/>
          <a:stretch>
            <a:fillRect/>
          </a:stretch>
        </p:blipFill>
        <p:spPr>
          <a:xfrm>
            <a:off x="8403042" y="3307251"/>
            <a:ext cx="3846835" cy="3282633"/>
          </a:xfrm>
          <a:prstGeom prst="rect">
            <a:avLst/>
          </a:prstGeom>
        </p:spPr>
      </p:pic>
      <p:pic>
        <p:nvPicPr>
          <p:cNvPr id="7" name="Picture 6"/>
          <p:cNvPicPr>
            <a:picLocks noChangeAspect="1"/>
          </p:cNvPicPr>
          <p:nvPr/>
        </p:nvPicPr>
        <p:blipFill>
          <a:blip r:embed="rId7"/>
          <a:stretch>
            <a:fillRect/>
          </a:stretch>
        </p:blipFill>
        <p:spPr>
          <a:xfrm>
            <a:off x="5826966" y="6149791"/>
            <a:ext cx="6276609" cy="559139"/>
          </a:xfrm>
          <a:prstGeom prst="rect">
            <a:avLst/>
          </a:prstGeom>
        </p:spPr>
      </p:pic>
    </p:spTree>
    <p:extLst>
      <p:ext uri="{BB962C8B-B14F-4D97-AF65-F5344CB8AC3E}">
        <p14:creationId xmlns:p14="http://schemas.microsoft.com/office/powerpoint/2010/main" val="2474710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ImageNet</a:t>
            </a:r>
          </a:p>
        </p:txBody>
      </p:sp>
      <p:pic>
        <p:nvPicPr>
          <p:cNvPr id="4" name="Content Placeholder 3"/>
          <p:cNvPicPr>
            <a:picLocks noGrp="1" noChangeAspect="1"/>
          </p:cNvPicPr>
          <p:nvPr>
            <p:ph idx="1"/>
          </p:nvPr>
        </p:nvPicPr>
        <p:blipFill>
          <a:blip r:embed="rId3"/>
          <a:stretch>
            <a:fillRect/>
          </a:stretch>
        </p:blipFill>
        <p:spPr>
          <a:xfrm>
            <a:off x="1179553" y="1825625"/>
            <a:ext cx="9832893" cy="4351338"/>
          </a:xfrm>
          <a:prstGeom prst="rect">
            <a:avLst/>
          </a:prstGeom>
        </p:spPr>
      </p:pic>
      <p:sp>
        <p:nvSpPr>
          <p:cNvPr id="3" name="Rectangle 2"/>
          <p:cNvSpPr/>
          <p:nvPr/>
        </p:nvSpPr>
        <p:spPr>
          <a:xfrm>
            <a:off x="1115745" y="6311900"/>
            <a:ext cx="3542124" cy="369332"/>
          </a:xfrm>
          <a:prstGeom prst="rect">
            <a:avLst/>
          </a:prstGeom>
        </p:spPr>
        <p:txBody>
          <a:bodyPr wrap="none">
            <a:spAutoFit/>
          </a:bodyPr>
          <a:lstStyle/>
          <a:p>
            <a:r>
              <a:rPr lang="en-US" dirty="0"/>
              <a:t>http://image-net.org/download-faq</a:t>
            </a:r>
          </a:p>
        </p:txBody>
      </p:sp>
    </p:spTree>
    <p:extLst>
      <p:ext uri="{BB962C8B-B14F-4D97-AF65-F5344CB8AC3E}">
        <p14:creationId xmlns:p14="http://schemas.microsoft.com/office/powerpoint/2010/main" val="319705856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E2C9F-ECDD-4380-97EC-3A9E08BC36E7}"/>
              </a:ext>
            </a:extLst>
          </p:cNvPr>
          <p:cNvSpPr>
            <a:spLocks noGrp="1"/>
          </p:cNvSpPr>
          <p:nvPr>
            <p:ph type="title"/>
          </p:nvPr>
        </p:nvSpPr>
        <p:spPr/>
        <p:txBody>
          <a:bodyPr/>
          <a:lstStyle/>
          <a:p>
            <a:r>
              <a:rPr lang="en-US" dirty="0"/>
              <a:t>Average and Max Pooling</a:t>
            </a:r>
          </a:p>
        </p:txBody>
      </p:sp>
      <p:sp>
        <p:nvSpPr>
          <p:cNvPr id="3" name="Content Placeholder 2">
            <a:extLst>
              <a:ext uri="{FF2B5EF4-FFF2-40B4-BE49-F238E27FC236}">
                <a16:creationId xmlns:a16="http://schemas.microsoft.com/office/drawing/2014/main" id="{0455801F-6E45-4C71-BB8D-5F9B21B68260}"/>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32640886-1951-41F6-BCB5-5EB4928374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94640" y="2909130"/>
            <a:ext cx="3771900" cy="2362200"/>
          </a:xfrm>
          <a:prstGeom prst="rect">
            <a:avLst/>
          </a:prstGeom>
        </p:spPr>
      </p:pic>
      <p:sp>
        <p:nvSpPr>
          <p:cNvPr id="5" name="TextBox 4">
            <a:extLst>
              <a:ext uri="{FF2B5EF4-FFF2-40B4-BE49-F238E27FC236}">
                <a16:creationId xmlns:a16="http://schemas.microsoft.com/office/drawing/2014/main" id="{C24717BE-E626-4668-9B47-3353F014DBC9}"/>
              </a:ext>
            </a:extLst>
          </p:cNvPr>
          <p:cNvSpPr txBox="1"/>
          <p:nvPr/>
        </p:nvSpPr>
        <p:spPr>
          <a:xfrm>
            <a:off x="1466850" y="2648155"/>
            <a:ext cx="3766931" cy="369332"/>
          </a:xfrm>
          <a:prstGeom prst="rect">
            <a:avLst/>
          </a:prstGeom>
          <a:noFill/>
        </p:spPr>
        <p:txBody>
          <a:bodyPr wrap="square" rtlCol="0">
            <a:spAutoFit/>
          </a:bodyPr>
          <a:lstStyle/>
          <a:p>
            <a:r>
              <a:rPr lang="en-US" dirty="0"/>
              <a:t>Average Pooling</a:t>
            </a:r>
          </a:p>
        </p:txBody>
      </p:sp>
      <p:sp>
        <p:nvSpPr>
          <p:cNvPr id="6" name="TextBox 5">
            <a:extLst>
              <a:ext uri="{FF2B5EF4-FFF2-40B4-BE49-F238E27FC236}">
                <a16:creationId xmlns:a16="http://schemas.microsoft.com/office/drawing/2014/main" id="{CC922594-B385-4EF6-9F5F-47A527ACF4B5}"/>
              </a:ext>
            </a:extLst>
          </p:cNvPr>
          <p:cNvSpPr txBox="1"/>
          <p:nvPr/>
        </p:nvSpPr>
        <p:spPr>
          <a:xfrm>
            <a:off x="7656257" y="2706121"/>
            <a:ext cx="2890684" cy="369332"/>
          </a:xfrm>
          <a:prstGeom prst="rect">
            <a:avLst/>
          </a:prstGeom>
          <a:noFill/>
        </p:spPr>
        <p:txBody>
          <a:bodyPr wrap="square" rtlCol="0">
            <a:spAutoFit/>
          </a:bodyPr>
          <a:lstStyle/>
          <a:p>
            <a:r>
              <a:rPr lang="en-US" dirty="0"/>
              <a:t>Max Pooling</a:t>
            </a:r>
          </a:p>
        </p:txBody>
      </p:sp>
      <p:pic>
        <p:nvPicPr>
          <p:cNvPr id="7" name="Content Placeholder 4">
            <a:extLst>
              <a:ext uri="{FF2B5EF4-FFF2-40B4-BE49-F238E27FC236}">
                <a16:creationId xmlns:a16="http://schemas.microsoft.com/office/drawing/2014/main" id="{D65E2B3F-EBCD-4F18-8062-11D244C58FE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65123" y="3017487"/>
            <a:ext cx="3771900" cy="2362200"/>
          </a:xfrm>
          <a:prstGeom prst="rect">
            <a:avLst/>
          </a:prstGeom>
        </p:spPr>
      </p:pic>
    </p:spTree>
    <p:extLst>
      <p:ext uri="{BB962C8B-B14F-4D97-AF65-F5344CB8AC3E}">
        <p14:creationId xmlns:p14="http://schemas.microsoft.com/office/powerpoint/2010/main" val="72883837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Fully Connected Layer</a:t>
            </a:r>
          </a:p>
        </p:txBody>
      </p:sp>
      <p:pic>
        <p:nvPicPr>
          <p:cNvPr id="4" name="Content Placeholder 3"/>
          <p:cNvPicPr>
            <a:picLocks noGrp="1" noChangeAspect="1"/>
          </p:cNvPicPr>
          <p:nvPr>
            <p:ph idx="1"/>
          </p:nvPr>
        </p:nvPicPr>
        <p:blipFill>
          <a:blip r:embed="rId3"/>
          <a:stretch>
            <a:fillRect/>
          </a:stretch>
        </p:blipFill>
        <p:spPr>
          <a:xfrm>
            <a:off x="1438457" y="1825625"/>
            <a:ext cx="9315086" cy="4351338"/>
          </a:xfrm>
          <a:prstGeom prst="rect">
            <a:avLst/>
          </a:prstGeom>
        </p:spPr>
      </p:pic>
    </p:spTree>
    <p:extLst>
      <p:ext uri="{BB962C8B-B14F-4D97-AF65-F5344CB8AC3E}">
        <p14:creationId xmlns:p14="http://schemas.microsoft.com/office/powerpoint/2010/main" val="232659107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stretch>
            <a:fillRect/>
          </a:stretch>
        </p:blipFill>
        <p:spPr>
          <a:xfrm>
            <a:off x="630202" y="733425"/>
            <a:ext cx="11106484" cy="5500688"/>
          </a:xfrm>
          <a:prstGeom prst="rect">
            <a:avLst/>
          </a:prstGeom>
        </p:spPr>
      </p:pic>
    </p:spTree>
    <p:extLst>
      <p:ext uri="{BB962C8B-B14F-4D97-AF65-F5344CB8AC3E}">
        <p14:creationId xmlns:p14="http://schemas.microsoft.com/office/powerpoint/2010/main" val="9938162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Take-aways</a:t>
            </a:r>
          </a:p>
        </p:txBody>
      </p:sp>
      <p:sp>
        <p:nvSpPr>
          <p:cNvPr id="3" name="Content Placeholder 2"/>
          <p:cNvSpPr>
            <a:spLocks noGrp="1"/>
          </p:cNvSpPr>
          <p:nvPr>
            <p:ph idx="1"/>
          </p:nvPr>
        </p:nvSpPr>
        <p:spPr/>
        <p:txBody>
          <a:bodyPr>
            <a:normAutofit/>
          </a:bodyPr>
          <a:lstStyle/>
          <a:p>
            <a:r>
              <a:rPr lang="en-US" dirty="0"/>
              <a:t>CNNs are very popular these days across a large variety of tasks.</a:t>
            </a:r>
          </a:p>
          <a:p>
            <a:r>
              <a:rPr lang="en-US" dirty="0"/>
              <a:t>Convolution networks are inspired by the hierarchical structure of the visual cortex.</a:t>
            </a:r>
          </a:p>
          <a:p>
            <a:r>
              <a:rPr lang="en-US" dirty="0"/>
              <a:t>Things that differentiate CNNs from DNNs are Sparse connectivity, shared weights, feature maps and pooling.</a:t>
            </a:r>
          </a:p>
          <a:p>
            <a:r>
              <a:rPr lang="en-US" dirty="0"/>
              <a:t>CNN feature visualization: http://people.csail.mit.edu/torralba/research/drawCNN/drawNet.html?path=imagenetCNN</a:t>
            </a:r>
          </a:p>
        </p:txBody>
      </p:sp>
    </p:spTree>
    <p:extLst>
      <p:ext uri="{BB962C8B-B14F-4D97-AF65-F5344CB8AC3E}">
        <p14:creationId xmlns:p14="http://schemas.microsoft.com/office/powerpoint/2010/main" val="17171680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ImageNet Classification Challenge</a:t>
            </a:r>
          </a:p>
        </p:txBody>
      </p:sp>
      <p:sp>
        <p:nvSpPr>
          <p:cNvPr id="3" name="Content Placeholder 2"/>
          <p:cNvSpPr>
            <a:spLocks noGrp="1"/>
          </p:cNvSpPr>
          <p:nvPr>
            <p:ph idx="1"/>
          </p:nvPr>
        </p:nvSpPr>
        <p:spPr>
          <a:xfrm>
            <a:off x="838200" y="1825625"/>
            <a:ext cx="10515600" cy="661749"/>
          </a:xfrm>
        </p:spPr>
        <p:txBody>
          <a:bodyPr/>
          <a:lstStyle/>
          <a:p>
            <a:r>
              <a:rPr lang="en-US" dirty="0"/>
              <a:t>1,000 object classes, 1,431,167 images</a:t>
            </a:r>
          </a:p>
        </p:txBody>
      </p:sp>
      <p:pic>
        <p:nvPicPr>
          <p:cNvPr id="4" name="Picture 3"/>
          <p:cNvPicPr>
            <a:picLocks noChangeAspect="1"/>
          </p:cNvPicPr>
          <p:nvPr/>
        </p:nvPicPr>
        <p:blipFill>
          <a:blip r:embed="rId3"/>
          <a:stretch>
            <a:fillRect/>
          </a:stretch>
        </p:blipFill>
        <p:spPr>
          <a:xfrm>
            <a:off x="374962" y="2795029"/>
            <a:ext cx="2896875" cy="2151800"/>
          </a:xfrm>
          <a:prstGeom prst="rect">
            <a:avLst/>
          </a:prstGeom>
        </p:spPr>
      </p:pic>
      <p:pic>
        <p:nvPicPr>
          <p:cNvPr id="10" name="Picture 9"/>
          <p:cNvPicPr>
            <a:picLocks noChangeAspect="1"/>
          </p:cNvPicPr>
          <p:nvPr/>
        </p:nvPicPr>
        <p:blipFill>
          <a:blip r:embed="rId4"/>
          <a:stretch>
            <a:fillRect/>
          </a:stretch>
        </p:blipFill>
        <p:spPr>
          <a:xfrm>
            <a:off x="8270459" y="2795029"/>
            <a:ext cx="3244500" cy="2273600"/>
          </a:xfrm>
          <a:prstGeom prst="rect">
            <a:avLst/>
          </a:prstGeom>
        </p:spPr>
      </p:pic>
      <p:pic>
        <p:nvPicPr>
          <p:cNvPr id="9" name="Picture 8">
            <a:extLst>
              <a:ext uri="{FF2B5EF4-FFF2-40B4-BE49-F238E27FC236}">
                <a16:creationId xmlns:a16="http://schemas.microsoft.com/office/drawing/2014/main" id="{A02524B3-55FF-40B9-9F8B-DF0206E85487}"/>
              </a:ext>
            </a:extLst>
          </p:cNvPr>
          <p:cNvPicPr>
            <a:picLocks noChangeAspect="1"/>
          </p:cNvPicPr>
          <p:nvPr/>
        </p:nvPicPr>
        <p:blipFill>
          <a:blip r:embed="rId5"/>
          <a:stretch>
            <a:fillRect/>
          </a:stretch>
        </p:blipFill>
        <p:spPr>
          <a:xfrm>
            <a:off x="3517231" y="2954919"/>
            <a:ext cx="4507834" cy="1832020"/>
          </a:xfrm>
          <a:prstGeom prst="rect">
            <a:avLst/>
          </a:prstGeom>
        </p:spPr>
      </p:pic>
    </p:spTree>
    <p:extLst>
      <p:ext uri="{BB962C8B-B14F-4D97-AF65-F5344CB8AC3E}">
        <p14:creationId xmlns:p14="http://schemas.microsoft.com/office/powerpoint/2010/main" val="21810955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65403BEB-315C-4317-B026-102584E42C0F}"/>
              </a:ext>
            </a:extLst>
          </p:cNvPr>
          <p:cNvGraphicFramePr>
            <a:graphicFrameLocks noGrp="1"/>
          </p:cNvGraphicFramePr>
          <p:nvPr/>
        </p:nvGraphicFramePr>
        <p:xfrm>
          <a:off x="6587914" y="270685"/>
          <a:ext cx="5694947" cy="3229480"/>
        </p:xfrm>
        <a:graphic>
          <a:graphicData uri="http://schemas.openxmlformats.org/drawingml/2006/table">
            <a:tbl>
              <a:tblPr firstRow="1" firstCol="1" bandRow="1">
                <a:tableStyleId>{5C22544A-7EE6-4342-B048-85BDC9FD1C3A}</a:tableStyleId>
              </a:tblPr>
              <a:tblGrid>
                <a:gridCol w="721895">
                  <a:extLst>
                    <a:ext uri="{9D8B030D-6E8A-4147-A177-3AD203B41FA5}">
                      <a16:colId xmlns:a16="http://schemas.microsoft.com/office/drawing/2014/main" val="2050681428"/>
                    </a:ext>
                  </a:extLst>
                </a:gridCol>
                <a:gridCol w="721895">
                  <a:extLst>
                    <a:ext uri="{9D8B030D-6E8A-4147-A177-3AD203B41FA5}">
                      <a16:colId xmlns:a16="http://schemas.microsoft.com/office/drawing/2014/main" val="3696389882"/>
                    </a:ext>
                  </a:extLst>
                </a:gridCol>
                <a:gridCol w="757989">
                  <a:extLst>
                    <a:ext uri="{9D8B030D-6E8A-4147-A177-3AD203B41FA5}">
                      <a16:colId xmlns:a16="http://schemas.microsoft.com/office/drawing/2014/main" val="4184198975"/>
                    </a:ext>
                  </a:extLst>
                </a:gridCol>
                <a:gridCol w="782053">
                  <a:extLst>
                    <a:ext uri="{9D8B030D-6E8A-4147-A177-3AD203B41FA5}">
                      <a16:colId xmlns:a16="http://schemas.microsoft.com/office/drawing/2014/main" val="1365591573"/>
                    </a:ext>
                  </a:extLst>
                </a:gridCol>
                <a:gridCol w="529389">
                  <a:extLst>
                    <a:ext uri="{9D8B030D-6E8A-4147-A177-3AD203B41FA5}">
                      <a16:colId xmlns:a16="http://schemas.microsoft.com/office/drawing/2014/main" val="2593979429"/>
                    </a:ext>
                  </a:extLst>
                </a:gridCol>
                <a:gridCol w="1432389">
                  <a:extLst>
                    <a:ext uri="{9D8B030D-6E8A-4147-A177-3AD203B41FA5}">
                      <a16:colId xmlns:a16="http://schemas.microsoft.com/office/drawing/2014/main" val="91189221"/>
                    </a:ext>
                  </a:extLst>
                </a:gridCol>
                <a:gridCol w="749337">
                  <a:extLst>
                    <a:ext uri="{9D8B030D-6E8A-4147-A177-3AD203B41FA5}">
                      <a16:colId xmlns:a16="http://schemas.microsoft.com/office/drawing/2014/main" val="3917130758"/>
                    </a:ext>
                  </a:extLst>
                </a:gridCol>
              </a:tblGrid>
              <a:tr h="161161">
                <a:tc>
                  <a:txBody>
                    <a:bodyPr/>
                    <a:lstStyle/>
                    <a:p>
                      <a:pPr marL="0" marR="0">
                        <a:lnSpc>
                          <a:spcPct val="107000"/>
                        </a:lnSpc>
                        <a:spcBef>
                          <a:spcPts val="0"/>
                        </a:spcBef>
                        <a:spcAft>
                          <a:spcPts val="0"/>
                        </a:spcAft>
                      </a:pPr>
                      <a:r>
                        <a:rPr lang="en-US" sz="1000">
                          <a:effectLst/>
                        </a:rPr>
                        <a:t>Year</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1612" marR="61612" marT="0" marB="0"/>
                </a:tc>
                <a:tc>
                  <a:txBody>
                    <a:bodyPr/>
                    <a:lstStyle/>
                    <a:p>
                      <a:pPr marL="0" marR="0">
                        <a:lnSpc>
                          <a:spcPct val="107000"/>
                        </a:lnSpc>
                        <a:spcBef>
                          <a:spcPts val="0"/>
                        </a:spcBef>
                        <a:spcAft>
                          <a:spcPts val="0"/>
                        </a:spcAft>
                      </a:pPr>
                      <a:r>
                        <a:rPr lang="en-US" sz="1000">
                          <a:effectLst/>
                        </a:rPr>
                        <a:t>2010</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1612" marR="61612" marT="0" marB="0"/>
                </a:tc>
                <a:tc>
                  <a:txBody>
                    <a:bodyPr/>
                    <a:lstStyle/>
                    <a:p>
                      <a:pPr marL="0" marR="0">
                        <a:lnSpc>
                          <a:spcPct val="107000"/>
                        </a:lnSpc>
                        <a:spcBef>
                          <a:spcPts val="0"/>
                        </a:spcBef>
                        <a:spcAft>
                          <a:spcPts val="0"/>
                        </a:spcAft>
                      </a:pPr>
                      <a:r>
                        <a:rPr lang="en-US" sz="1000">
                          <a:effectLst/>
                        </a:rPr>
                        <a:t>2012</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1612" marR="61612" marT="0" marB="0"/>
                </a:tc>
                <a:tc>
                  <a:txBody>
                    <a:bodyPr/>
                    <a:lstStyle/>
                    <a:p>
                      <a:pPr marL="0" marR="0">
                        <a:lnSpc>
                          <a:spcPct val="107000"/>
                        </a:lnSpc>
                        <a:spcBef>
                          <a:spcPts val="0"/>
                        </a:spcBef>
                        <a:spcAft>
                          <a:spcPts val="0"/>
                        </a:spcAft>
                      </a:pPr>
                      <a:r>
                        <a:rPr lang="en-US" sz="1000" dirty="0">
                          <a:effectLst/>
                        </a:rPr>
                        <a:t>2014</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1612" marR="61612" marT="0" marB="0"/>
                </a:tc>
                <a:tc>
                  <a:txBody>
                    <a:bodyPr/>
                    <a:lstStyle/>
                    <a:p>
                      <a:pPr marL="0" marR="0">
                        <a:lnSpc>
                          <a:spcPct val="107000"/>
                        </a:lnSpc>
                        <a:spcBef>
                          <a:spcPts val="0"/>
                        </a:spcBef>
                        <a:spcAft>
                          <a:spcPts val="0"/>
                        </a:spcAft>
                      </a:pPr>
                      <a:r>
                        <a:rPr lang="en-US" sz="1000">
                          <a:effectLst/>
                        </a:rPr>
                        <a:t>2015</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1612" marR="61612" marT="0" marB="0"/>
                </a:tc>
                <a:tc>
                  <a:txBody>
                    <a:bodyPr/>
                    <a:lstStyle/>
                    <a:p>
                      <a:pPr marL="0" marR="0">
                        <a:lnSpc>
                          <a:spcPct val="107000"/>
                        </a:lnSpc>
                        <a:spcBef>
                          <a:spcPts val="0"/>
                        </a:spcBef>
                        <a:spcAft>
                          <a:spcPts val="0"/>
                        </a:spcAft>
                      </a:pPr>
                      <a:r>
                        <a:rPr lang="en-US" sz="1000" dirty="0">
                          <a:effectLst/>
                        </a:rPr>
                        <a:t>2016</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1612" marR="61612" marT="0" marB="0"/>
                </a:tc>
                <a:tc>
                  <a:txBody>
                    <a:bodyPr/>
                    <a:lstStyle/>
                    <a:p>
                      <a:pPr marL="0" marR="0">
                        <a:lnSpc>
                          <a:spcPct val="107000"/>
                        </a:lnSpc>
                        <a:spcBef>
                          <a:spcPts val="0"/>
                        </a:spcBef>
                        <a:spcAft>
                          <a:spcPts val="0"/>
                        </a:spcAft>
                      </a:pPr>
                      <a:r>
                        <a:rPr lang="en-US" sz="1000">
                          <a:effectLst/>
                        </a:rPr>
                        <a:t>2017</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1612" marR="61612" marT="0" marB="0"/>
                </a:tc>
                <a:extLst>
                  <a:ext uri="{0D108BD9-81ED-4DB2-BD59-A6C34878D82A}">
                    <a16:rowId xmlns:a16="http://schemas.microsoft.com/office/drawing/2014/main" val="3117020405"/>
                  </a:ext>
                </a:extLst>
              </a:tr>
              <a:tr h="1450446">
                <a:tc>
                  <a:txBody>
                    <a:bodyPr/>
                    <a:lstStyle/>
                    <a:p>
                      <a:pPr marL="0" marR="0">
                        <a:lnSpc>
                          <a:spcPct val="107000"/>
                        </a:lnSpc>
                        <a:spcBef>
                          <a:spcPts val="0"/>
                        </a:spcBef>
                        <a:spcAft>
                          <a:spcPts val="0"/>
                        </a:spcAft>
                      </a:pPr>
                      <a:r>
                        <a:rPr lang="en-US" sz="1000" dirty="0">
                          <a:effectLst/>
                        </a:rPr>
                        <a:t>Model, Institution</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1612" marR="61612" marT="0" marB="0"/>
                </a:tc>
                <a:tc>
                  <a:txBody>
                    <a:bodyPr/>
                    <a:lstStyle/>
                    <a:p>
                      <a:pPr marL="0" marR="0">
                        <a:lnSpc>
                          <a:spcPct val="107000"/>
                        </a:lnSpc>
                        <a:spcBef>
                          <a:spcPts val="0"/>
                        </a:spcBef>
                        <a:spcAft>
                          <a:spcPts val="0"/>
                        </a:spcAft>
                      </a:pPr>
                      <a:r>
                        <a:rPr lang="en-US" sz="1000">
                          <a:effectLst/>
                        </a:rPr>
                        <a:t>Linear SVM, NEC-UIUC</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1612" marR="61612" marT="0" marB="0"/>
                </a:tc>
                <a:tc>
                  <a:txBody>
                    <a:bodyPr/>
                    <a:lstStyle/>
                    <a:p>
                      <a:pPr marL="0" marR="0">
                        <a:lnSpc>
                          <a:spcPct val="107000"/>
                        </a:lnSpc>
                        <a:spcBef>
                          <a:spcPts val="0"/>
                        </a:spcBef>
                        <a:spcAft>
                          <a:spcPts val="0"/>
                        </a:spcAft>
                      </a:pPr>
                      <a:r>
                        <a:rPr lang="en-US" sz="1000" dirty="0" err="1">
                          <a:effectLst/>
                        </a:rPr>
                        <a:t>AlexNet</a:t>
                      </a:r>
                      <a:r>
                        <a:rPr lang="en-US" sz="1000" dirty="0">
                          <a:effectLst/>
                        </a:rPr>
                        <a:t>, </a:t>
                      </a:r>
                      <a:r>
                        <a:rPr lang="en-US" sz="1000" dirty="0" err="1">
                          <a:effectLst/>
                        </a:rPr>
                        <a:t>SuperVision</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1612" marR="61612" marT="0" marB="0"/>
                </a:tc>
                <a:tc>
                  <a:txBody>
                    <a:bodyPr/>
                    <a:lstStyle/>
                    <a:p>
                      <a:pPr marL="0" marR="0">
                        <a:lnSpc>
                          <a:spcPct val="107000"/>
                        </a:lnSpc>
                        <a:spcBef>
                          <a:spcPts val="0"/>
                        </a:spcBef>
                        <a:spcAft>
                          <a:spcPts val="0"/>
                        </a:spcAft>
                      </a:pPr>
                      <a:r>
                        <a:rPr lang="en-US" sz="1000" dirty="0">
                          <a:effectLst/>
                        </a:rPr>
                        <a:t>Visual Geometry Group (VGG) Oxford, </a:t>
                      </a:r>
                      <a:r>
                        <a:rPr lang="en-US" sz="1000" dirty="0" err="1">
                          <a:effectLst/>
                        </a:rPr>
                        <a:t>Googlenet</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1612" marR="61612" marT="0" marB="0"/>
                </a:tc>
                <a:tc>
                  <a:txBody>
                    <a:bodyPr/>
                    <a:lstStyle/>
                    <a:p>
                      <a:pPr marL="0" marR="0">
                        <a:lnSpc>
                          <a:spcPct val="107000"/>
                        </a:lnSpc>
                        <a:spcBef>
                          <a:spcPts val="0"/>
                        </a:spcBef>
                        <a:spcAft>
                          <a:spcPts val="0"/>
                        </a:spcAft>
                      </a:pPr>
                      <a:r>
                        <a:rPr lang="en-US" sz="1000">
                          <a:effectLst/>
                        </a:rPr>
                        <a:t>Resnet, MSRA</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1612" marR="61612" marT="0" marB="0"/>
                </a:tc>
                <a:tc>
                  <a:txBody>
                    <a:bodyPr/>
                    <a:lstStyle/>
                    <a:p>
                      <a:pPr marL="0" marR="0">
                        <a:lnSpc>
                          <a:spcPct val="107000"/>
                        </a:lnSpc>
                        <a:spcBef>
                          <a:spcPts val="0"/>
                        </a:spcBef>
                        <a:spcAft>
                          <a:spcPts val="0"/>
                        </a:spcAft>
                      </a:pPr>
                      <a:r>
                        <a:rPr lang="en-US" sz="1000">
                          <a:effectLst/>
                        </a:rPr>
                        <a:t>Trimps-Soushen, The Third Research Institute of the Ministry of Public Security, P.R. China.</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1612" marR="61612" marT="0" marB="0"/>
                </a:tc>
                <a:tc>
                  <a:txBody>
                    <a:bodyPr/>
                    <a:lstStyle/>
                    <a:p>
                      <a:pPr marL="0" marR="0">
                        <a:lnSpc>
                          <a:spcPct val="107000"/>
                        </a:lnSpc>
                        <a:spcBef>
                          <a:spcPts val="0"/>
                        </a:spcBef>
                        <a:spcAft>
                          <a:spcPts val="0"/>
                        </a:spcAft>
                      </a:pPr>
                      <a:r>
                        <a:rPr lang="en-US" sz="1000">
                          <a:effectLst/>
                        </a:rPr>
                        <a:t>Squeeze-and-Excitation Networks, NUS-Qihoo_DPNs (CLS-LOC)</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1612" marR="61612" marT="0" marB="0"/>
                </a:tc>
                <a:extLst>
                  <a:ext uri="{0D108BD9-81ED-4DB2-BD59-A6C34878D82A}">
                    <a16:rowId xmlns:a16="http://schemas.microsoft.com/office/drawing/2014/main" val="2522434978"/>
                  </a:ext>
                </a:extLst>
              </a:tr>
              <a:tr h="1456712">
                <a:tc>
                  <a:txBody>
                    <a:bodyPr/>
                    <a:lstStyle/>
                    <a:p>
                      <a:pPr marL="0" marR="0">
                        <a:lnSpc>
                          <a:spcPct val="107000"/>
                        </a:lnSpc>
                        <a:spcBef>
                          <a:spcPts val="0"/>
                        </a:spcBef>
                        <a:spcAft>
                          <a:spcPts val="0"/>
                        </a:spcAft>
                      </a:pPr>
                      <a:r>
                        <a:rPr lang="en-US" sz="1000">
                          <a:effectLst/>
                        </a:rPr>
                        <a:t>#layers</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1612" marR="61612" marT="0" marB="0"/>
                </a:tc>
                <a:tc>
                  <a:txBody>
                    <a:bodyPr/>
                    <a:lstStyle/>
                    <a:p>
                      <a:pPr marL="0" marR="0">
                        <a:lnSpc>
                          <a:spcPct val="107000"/>
                        </a:lnSpc>
                        <a:spcBef>
                          <a:spcPts val="0"/>
                        </a:spcBef>
                        <a:spcAft>
                          <a:spcPts val="0"/>
                        </a:spcAft>
                      </a:pPr>
                      <a:r>
                        <a:rPr lang="en-US" sz="1000">
                          <a:effectLst/>
                        </a:rPr>
                        <a:t>Not a neural network</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1612" marR="61612" marT="0" marB="0"/>
                </a:tc>
                <a:tc>
                  <a:txBody>
                    <a:bodyPr/>
                    <a:lstStyle/>
                    <a:p>
                      <a:pPr marL="0" marR="0">
                        <a:lnSpc>
                          <a:spcPct val="107000"/>
                        </a:lnSpc>
                        <a:spcBef>
                          <a:spcPts val="0"/>
                        </a:spcBef>
                        <a:spcAft>
                          <a:spcPts val="0"/>
                        </a:spcAft>
                      </a:pPr>
                      <a:r>
                        <a:rPr lang="en-US" sz="1000" dirty="0">
                          <a:effectLst/>
                        </a:rPr>
                        <a:t>8 layers</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1612" marR="61612" marT="0" marB="0"/>
                </a:tc>
                <a:tc>
                  <a:txBody>
                    <a:bodyPr/>
                    <a:lstStyle/>
                    <a:p>
                      <a:pPr marL="0" marR="0">
                        <a:lnSpc>
                          <a:spcPct val="107000"/>
                        </a:lnSpc>
                        <a:spcBef>
                          <a:spcPts val="0"/>
                        </a:spcBef>
                        <a:spcAft>
                          <a:spcPts val="0"/>
                        </a:spcAft>
                      </a:pPr>
                      <a:r>
                        <a:rPr lang="en-US" sz="1000" dirty="0">
                          <a:effectLst/>
                        </a:rPr>
                        <a:t>22 layers</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1612" marR="61612" marT="0" marB="0"/>
                </a:tc>
                <a:tc>
                  <a:txBody>
                    <a:bodyPr/>
                    <a:lstStyle/>
                    <a:p>
                      <a:pPr marL="0" marR="0">
                        <a:lnSpc>
                          <a:spcPct val="107000"/>
                        </a:lnSpc>
                        <a:spcBef>
                          <a:spcPts val="0"/>
                        </a:spcBef>
                        <a:spcAft>
                          <a:spcPts val="0"/>
                        </a:spcAft>
                      </a:pPr>
                      <a:r>
                        <a:rPr lang="en-US" sz="1000" dirty="0">
                          <a:effectLst/>
                        </a:rPr>
                        <a:t>152 layers</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1612" marR="61612" marT="0" marB="0"/>
                </a:tc>
                <a:tc>
                  <a:txBody>
                    <a:bodyPr/>
                    <a:lstStyle/>
                    <a:p>
                      <a:pPr marL="0" marR="0">
                        <a:lnSpc>
                          <a:spcPct val="107000"/>
                        </a:lnSpc>
                        <a:spcBef>
                          <a:spcPts val="0"/>
                        </a:spcBef>
                        <a:spcAft>
                          <a:spcPts val="0"/>
                        </a:spcAft>
                      </a:pPr>
                      <a:r>
                        <a:rPr lang="en-US" sz="1000">
                          <a:effectLst/>
                        </a:rPr>
                        <a:t>Ensemble of Inception-v3 (48 layers), Inception-v4 (~114 layers), Residual Network (152 layers), Inception-ResNet-v2 (200+ layers), Wide Residual Network (~16 layers)</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1612" marR="61612" marT="0" marB="0"/>
                </a:tc>
                <a:tc>
                  <a:txBody>
                    <a:bodyPr/>
                    <a:lstStyle/>
                    <a:p>
                      <a:pPr marL="0" marR="0">
                        <a:lnSpc>
                          <a:spcPct val="107000"/>
                        </a:lnSpc>
                        <a:spcBef>
                          <a:spcPts val="0"/>
                        </a:spcBef>
                        <a:spcAft>
                          <a:spcPts val="0"/>
                        </a:spcAft>
                      </a:pPr>
                      <a:r>
                        <a:rPr lang="en-US" sz="1000">
                          <a:effectLst/>
                        </a:rPr>
                        <a:t>Integrated SE blocks to stacked ResNet-152</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1612" marR="61612" marT="0" marB="0"/>
                </a:tc>
                <a:extLst>
                  <a:ext uri="{0D108BD9-81ED-4DB2-BD59-A6C34878D82A}">
                    <a16:rowId xmlns:a16="http://schemas.microsoft.com/office/drawing/2014/main" val="2115477881"/>
                  </a:ext>
                </a:extLst>
              </a:tr>
              <a:tr h="161161">
                <a:tc>
                  <a:txBody>
                    <a:bodyPr/>
                    <a:lstStyle/>
                    <a:p>
                      <a:pPr marL="0" marR="0">
                        <a:lnSpc>
                          <a:spcPct val="107000"/>
                        </a:lnSpc>
                        <a:spcBef>
                          <a:spcPts val="0"/>
                        </a:spcBef>
                        <a:spcAft>
                          <a:spcPts val="0"/>
                        </a:spcAft>
                      </a:pPr>
                      <a:r>
                        <a:rPr lang="en-US" sz="1000">
                          <a:effectLst/>
                        </a:rPr>
                        <a:t>Accuracy</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1612" marR="61612" marT="0" marB="0"/>
                </a:tc>
                <a:tc>
                  <a:txBody>
                    <a:bodyPr/>
                    <a:lstStyle/>
                    <a:p>
                      <a:pPr marL="0" marR="0">
                        <a:lnSpc>
                          <a:spcPct val="107000"/>
                        </a:lnSpc>
                        <a:spcBef>
                          <a:spcPts val="0"/>
                        </a:spcBef>
                        <a:spcAft>
                          <a:spcPts val="0"/>
                        </a:spcAft>
                      </a:pPr>
                      <a:r>
                        <a:rPr lang="en-US" sz="1000">
                          <a:effectLst/>
                        </a:rPr>
                        <a:t>28%</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1612" marR="61612" marT="0" marB="0"/>
                </a:tc>
                <a:tc>
                  <a:txBody>
                    <a:bodyPr/>
                    <a:lstStyle/>
                    <a:p>
                      <a:pPr marL="0" marR="0">
                        <a:lnSpc>
                          <a:spcPct val="107000"/>
                        </a:lnSpc>
                        <a:spcBef>
                          <a:spcPts val="0"/>
                        </a:spcBef>
                        <a:spcAft>
                          <a:spcPts val="0"/>
                        </a:spcAft>
                      </a:pPr>
                      <a:r>
                        <a:rPr lang="en-US" sz="1000">
                          <a:effectLst/>
                        </a:rPr>
                        <a:t>16%</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1612" marR="61612" marT="0" marB="0"/>
                </a:tc>
                <a:tc>
                  <a:txBody>
                    <a:bodyPr/>
                    <a:lstStyle/>
                    <a:p>
                      <a:pPr marL="0" marR="0">
                        <a:lnSpc>
                          <a:spcPct val="107000"/>
                        </a:lnSpc>
                        <a:spcBef>
                          <a:spcPts val="0"/>
                        </a:spcBef>
                        <a:spcAft>
                          <a:spcPts val="0"/>
                        </a:spcAft>
                      </a:pPr>
                      <a:r>
                        <a:rPr lang="en-US" sz="1000">
                          <a:effectLst/>
                        </a:rPr>
                        <a:t>7%</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1612" marR="61612" marT="0" marB="0"/>
                </a:tc>
                <a:tc>
                  <a:txBody>
                    <a:bodyPr/>
                    <a:lstStyle/>
                    <a:p>
                      <a:pPr marL="0" marR="0">
                        <a:lnSpc>
                          <a:spcPct val="107000"/>
                        </a:lnSpc>
                        <a:spcBef>
                          <a:spcPts val="0"/>
                        </a:spcBef>
                        <a:spcAft>
                          <a:spcPts val="0"/>
                        </a:spcAft>
                      </a:pPr>
                      <a:r>
                        <a:rPr lang="en-US" sz="1000">
                          <a:effectLst/>
                        </a:rPr>
                        <a:t>3.567%</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1612" marR="61612" marT="0" marB="0"/>
                </a:tc>
                <a:tc>
                  <a:txBody>
                    <a:bodyPr/>
                    <a:lstStyle/>
                    <a:p>
                      <a:pPr marL="0" marR="0">
                        <a:lnSpc>
                          <a:spcPct val="107000"/>
                        </a:lnSpc>
                        <a:spcBef>
                          <a:spcPts val="0"/>
                        </a:spcBef>
                        <a:spcAft>
                          <a:spcPts val="0"/>
                        </a:spcAft>
                      </a:pPr>
                      <a:r>
                        <a:rPr lang="en-US" sz="1000">
                          <a:effectLst/>
                        </a:rPr>
                        <a:t>2.99%</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1612" marR="61612" marT="0" marB="0"/>
                </a:tc>
                <a:tc>
                  <a:txBody>
                    <a:bodyPr/>
                    <a:lstStyle/>
                    <a:p>
                      <a:pPr marL="0" marR="0">
                        <a:lnSpc>
                          <a:spcPct val="107000"/>
                        </a:lnSpc>
                        <a:spcBef>
                          <a:spcPts val="0"/>
                        </a:spcBef>
                        <a:spcAft>
                          <a:spcPts val="0"/>
                        </a:spcAft>
                      </a:pPr>
                      <a:r>
                        <a:rPr lang="en-US" sz="1000" dirty="0">
                          <a:effectLst/>
                        </a:rPr>
                        <a:t>2.25%</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1612" marR="61612" marT="0" marB="0"/>
                </a:tc>
                <a:extLst>
                  <a:ext uri="{0D108BD9-81ED-4DB2-BD59-A6C34878D82A}">
                    <a16:rowId xmlns:a16="http://schemas.microsoft.com/office/drawing/2014/main" val="1773672122"/>
                  </a:ext>
                </a:extLst>
              </a:tr>
            </a:tbl>
          </a:graphicData>
        </a:graphic>
      </p:graphicFrame>
      <p:pic>
        <p:nvPicPr>
          <p:cNvPr id="4" name="Picture 10">
            <a:extLst>
              <a:ext uri="{FF2B5EF4-FFF2-40B4-BE49-F238E27FC236}">
                <a16:creationId xmlns:a16="http://schemas.microsoft.com/office/drawing/2014/main" id="{ED3BAFB6-2FBC-4F8E-A4EC-0561BA8124B0}"/>
              </a:ext>
            </a:extLst>
          </p:cNvPr>
          <p:cNvPicPr>
            <a:picLocks noChangeAspect="1" noChangeArrowheads="1"/>
          </p:cNvPicPr>
          <p:nvPr/>
        </p:nvPicPr>
        <p:blipFill>
          <a:blip r:embed="rId3" cstate="print">
            <a:duotone>
              <a:prstClr val="black"/>
              <a:srgbClr val="D9C3A5">
                <a:tint val="50000"/>
                <a:satMod val="180000"/>
              </a:srgbClr>
            </a:duotone>
            <a:extLst>
              <a:ext uri="{BEBA8EAE-BF5A-486C-A8C5-ECC9F3942E4B}">
                <a14:imgProps xmlns:a14="http://schemas.microsoft.com/office/drawing/2010/main">
                  <a14:imgLayer r:embed="rId4">
                    <a14:imgEffect>
                      <a14:brightnessContrast contrast="-50000"/>
                    </a14:imgEffect>
                  </a14:imgLayer>
                </a14:imgProps>
              </a:ext>
              <a:ext uri="{28A0092B-C50C-407E-A947-70E740481C1C}">
                <a14:useLocalDpi xmlns:a14="http://schemas.microsoft.com/office/drawing/2010/main" val="0"/>
              </a:ext>
            </a:extLst>
          </a:blip>
          <a:srcRect/>
          <a:stretch>
            <a:fillRect/>
          </a:stretch>
        </p:blipFill>
        <p:spPr bwMode="auto">
          <a:xfrm>
            <a:off x="1" y="1552752"/>
            <a:ext cx="6587914" cy="42428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a:extLst>
              <a:ext uri="{FF2B5EF4-FFF2-40B4-BE49-F238E27FC236}">
                <a16:creationId xmlns:a16="http://schemas.microsoft.com/office/drawing/2014/main" id="{8AA015F6-7E2E-41CE-892E-CE95EDA1D2A2}"/>
              </a:ext>
            </a:extLst>
          </p:cNvPr>
          <p:cNvSpPr txBox="1"/>
          <p:nvPr/>
        </p:nvSpPr>
        <p:spPr>
          <a:xfrm>
            <a:off x="45327" y="5861324"/>
            <a:ext cx="1654299" cy="523220"/>
          </a:xfrm>
          <a:prstGeom prst="rect">
            <a:avLst/>
          </a:prstGeom>
          <a:noFill/>
        </p:spPr>
        <p:txBody>
          <a:bodyPr wrap="none" lIns="152400" tIns="121920" rIns="152400" bIns="121920" rtlCol="0">
            <a:spAutoFit/>
          </a:bodyPr>
          <a:lstStyle/>
          <a:p>
            <a:pPr defTabSz="666884">
              <a:lnSpc>
                <a:spcPct val="90000"/>
              </a:lnSpc>
              <a:spcAft>
                <a:spcPts val="500"/>
              </a:spcAft>
            </a:pPr>
            <a:r>
              <a:rPr lang="en-US" sz="2000" dirty="0">
                <a:gradFill>
                  <a:gsLst>
                    <a:gs pos="2917">
                      <a:srgbClr val="505050"/>
                    </a:gs>
                    <a:gs pos="30000">
                      <a:srgbClr val="505050"/>
                    </a:gs>
                  </a:gsLst>
                  <a:lin ang="5400000" scaled="0"/>
                </a:gradFill>
              </a:rPr>
              <a:t>2012 - 2015</a:t>
            </a:r>
          </a:p>
        </p:txBody>
      </p:sp>
      <p:sp>
        <p:nvSpPr>
          <p:cNvPr id="6" name="5-Point Star 4">
            <a:extLst>
              <a:ext uri="{FF2B5EF4-FFF2-40B4-BE49-F238E27FC236}">
                <a16:creationId xmlns:a16="http://schemas.microsoft.com/office/drawing/2014/main" id="{95C21DB0-E19D-4405-B5BE-3D8A753B8208}"/>
              </a:ext>
            </a:extLst>
          </p:cNvPr>
          <p:cNvSpPr/>
          <p:nvPr/>
        </p:nvSpPr>
        <p:spPr bwMode="auto">
          <a:xfrm>
            <a:off x="6132657" y="5062635"/>
            <a:ext cx="206421" cy="190500"/>
          </a:xfrm>
          <a:prstGeom prst="star5">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8864" rIns="0" bIns="38864" numCol="1" rtlCol="0" anchor="ctr" anchorCtr="0" compatLnSpc="1">
            <a:prstTxWarp prst="textNoShape">
              <a:avLst/>
            </a:prstTxWarp>
          </a:bodyPr>
          <a:lstStyle/>
          <a:p>
            <a:pPr algn="ctr" defTabSz="777029" fontAlgn="base">
              <a:spcBef>
                <a:spcPct val="0"/>
              </a:spcBef>
              <a:spcAft>
                <a:spcPct val="0"/>
              </a:spcAft>
            </a:pPr>
            <a:endParaRPr lang="en-US" sz="1667" dirty="0">
              <a:solidFill>
                <a:srgbClr val="FF0000"/>
              </a:solidFill>
            </a:endParaRPr>
          </a:p>
        </p:txBody>
      </p:sp>
      <p:pic>
        <p:nvPicPr>
          <p:cNvPr id="7" name="Picture 6">
            <a:extLst>
              <a:ext uri="{FF2B5EF4-FFF2-40B4-BE49-F238E27FC236}">
                <a16:creationId xmlns:a16="http://schemas.microsoft.com/office/drawing/2014/main" id="{DA5C8AB8-1CE1-4A73-9809-6DA091594166}"/>
              </a:ext>
            </a:extLst>
          </p:cNvPr>
          <p:cNvPicPr>
            <a:picLocks noChangeAspect="1"/>
          </p:cNvPicPr>
          <p:nvPr/>
        </p:nvPicPr>
        <p:blipFill>
          <a:blip r:embed="rId5"/>
          <a:stretch>
            <a:fillRect/>
          </a:stretch>
        </p:blipFill>
        <p:spPr>
          <a:xfrm>
            <a:off x="4171461" y="6284374"/>
            <a:ext cx="1990725" cy="514350"/>
          </a:xfrm>
          <a:prstGeom prst="rect">
            <a:avLst/>
          </a:prstGeom>
        </p:spPr>
      </p:pic>
      <p:cxnSp>
        <p:nvCxnSpPr>
          <p:cNvPr id="8" name="Straight Arrow Connector 7">
            <a:extLst>
              <a:ext uri="{FF2B5EF4-FFF2-40B4-BE49-F238E27FC236}">
                <a16:creationId xmlns:a16="http://schemas.microsoft.com/office/drawing/2014/main" id="{DAC4C1CC-AA3F-48DD-8FB2-CE338911B2A4}"/>
              </a:ext>
            </a:extLst>
          </p:cNvPr>
          <p:cNvCxnSpPr/>
          <p:nvPr/>
        </p:nvCxnSpPr>
        <p:spPr>
          <a:xfrm flipV="1">
            <a:off x="5514421" y="5236420"/>
            <a:ext cx="760974" cy="1011544"/>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9" name="Picture 12">
            <a:extLst>
              <a:ext uri="{FF2B5EF4-FFF2-40B4-BE49-F238E27FC236}">
                <a16:creationId xmlns:a16="http://schemas.microsoft.com/office/drawing/2014/main" id="{5F0F956A-8276-4A60-85D6-D30225434202}"/>
              </a:ext>
            </a:extLst>
          </p:cNvPr>
          <p:cNvPicPr>
            <a:picLocks noChangeAspect="1"/>
          </p:cNvPicPr>
          <p:nvPr/>
        </p:nvPicPr>
        <p:blipFill>
          <a:blip r:embed="rId6"/>
          <a:stretch>
            <a:fillRect/>
          </a:stretch>
        </p:blipFill>
        <p:spPr>
          <a:xfrm>
            <a:off x="6680736" y="6353977"/>
            <a:ext cx="1197725" cy="423050"/>
          </a:xfrm>
          <a:prstGeom prst="rect">
            <a:avLst/>
          </a:prstGeom>
        </p:spPr>
      </p:pic>
      <p:sp>
        <p:nvSpPr>
          <p:cNvPr id="10" name="TextBox 9">
            <a:extLst>
              <a:ext uri="{FF2B5EF4-FFF2-40B4-BE49-F238E27FC236}">
                <a16:creationId xmlns:a16="http://schemas.microsoft.com/office/drawing/2014/main" id="{3DD47471-1CFF-49EF-A7A1-522CB3E4592F}"/>
              </a:ext>
            </a:extLst>
          </p:cNvPr>
          <p:cNvSpPr txBox="1"/>
          <p:nvPr/>
        </p:nvSpPr>
        <p:spPr>
          <a:xfrm>
            <a:off x="5142063" y="4945882"/>
            <a:ext cx="1098353" cy="489365"/>
          </a:xfrm>
          <a:prstGeom prst="rect">
            <a:avLst/>
          </a:prstGeom>
          <a:noFill/>
        </p:spPr>
        <p:txBody>
          <a:bodyPr wrap="square" lIns="182880" tIns="146304" rIns="182880" bIns="146304" rtlCol="0">
            <a:spAutoFit/>
          </a:bodyPr>
          <a:lstStyle/>
          <a:p>
            <a:pPr>
              <a:lnSpc>
                <a:spcPct val="90000"/>
              </a:lnSpc>
              <a:spcAft>
                <a:spcPts val="600"/>
              </a:spcAft>
            </a:pPr>
            <a:r>
              <a:rPr lang="en-US" sz="1400" dirty="0">
                <a:solidFill>
                  <a:srgbClr val="FF0000"/>
                </a:solidFill>
              </a:rPr>
              <a:t>3.567%</a:t>
            </a:r>
          </a:p>
        </p:txBody>
      </p:sp>
      <p:cxnSp>
        <p:nvCxnSpPr>
          <p:cNvPr id="11" name="Straight Arrow Connector 10">
            <a:extLst>
              <a:ext uri="{FF2B5EF4-FFF2-40B4-BE49-F238E27FC236}">
                <a16:creationId xmlns:a16="http://schemas.microsoft.com/office/drawing/2014/main" id="{76B41140-BA21-489B-AF62-8CD2D403AD7F}"/>
              </a:ext>
            </a:extLst>
          </p:cNvPr>
          <p:cNvCxnSpPr/>
          <p:nvPr/>
        </p:nvCxnSpPr>
        <p:spPr>
          <a:xfrm flipH="1" flipV="1">
            <a:off x="6587914" y="5251916"/>
            <a:ext cx="967292" cy="1094266"/>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88847DE3-E14E-4703-97F4-E2DADBBEFF84}"/>
              </a:ext>
            </a:extLst>
          </p:cNvPr>
          <p:cNvSpPr txBox="1"/>
          <p:nvPr/>
        </p:nvSpPr>
        <p:spPr>
          <a:xfrm>
            <a:off x="6912331" y="4649254"/>
            <a:ext cx="1932260" cy="1037207"/>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Announced</a:t>
            </a:r>
          </a:p>
          <a:p>
            <a:pPr>
              <a:lnSpc>
                <a:spcPct val="90000"/>
              </a:lnSpc>
              <a:spcAft>
                <a:spcPts val="600"/>
              </a:spcAft>
            </a:pPr>
            <a:r>
              <a:rPr lang="en-US" sz="2400" dirty="0">
                <a:gradFill>
                  <a:gsLst>
                    <a:gs pos="2917">
                      <a:schemeClr val="tx1"/>
                    </a:gs>
                    <a:gs pos="30000">
                      <a:schemeClr val="tx1"/>
                    </a:gs>
                  </a:gsLst>
                  <a:lin ang="5400000" scaled="0"/>
                </a:gradFill>
              </a:rPr>
              <a:t>Dec.2015 </a:t>
            </a:r>
          </a:p>
        </p:txBody>
      </p:sp>
      <p:sp>
        <p:nvSpPr>
          <p:cNvPr id="13" name="TextBox 12">
            <a:extLst>
              <a:ext uri="{FF2B5EF4-FFF2-40B4-BE49-F238E27FC236}">
                <a16:creationId xmlns:a16="http://schemas.microsoft.com/office/drawing/2014/main" id="{6E497A39-D51D-4147-9E67-E474AA95AE3F}"/>
              </a:ext>
            </a:extLst>
          </p:cNvPr>
          <p:cNvSpPr txBox="1"/>
          <p:nvPr/>
        </p:nvSpPr>
        <p:spPr>
          <a:xfrm>
            <a:off x="6162455" y="4913203"/>
            <a:ext cx="1098353" cy="489365"/>
          </a:xfrm>
          <a:prstGeom prst="rect">
            <a:avLst/>
          </a:prstGeom>
          <a:noFill/>
        </p:spPr>
        <p:txBody>
          <a:bodyPr wrap="square" lIns="182880" tIns="146304" rIns="182880" bIns="146304" rtlCol="0">
            <a:spAutoFit/>
          </a:bodyPr>
          <a:lstStyle/>
          <a:p>
            <a:pPr>
              <a:lnSpc>
                <a:spcPct val="90000"/>
              </a:lnSpc>
              <a:spcAft>
                <a:spcPts val="600"/>
              </a:spcAft>
            </a:pPr>
            <a:r>
              <a:rPr lang="en-US" sz="1400" dirty="0">
                <a:solidFill>
                  <a:srgbClr val="FF0000"/>
                </a:solidFill>
              </a:rPr>
              <a:t>3.581%</a:t>
            </a:r>
          </a:p>
        </p:txBody>
      </p:sp>
      <p:sp>
        <p:nvSpPr>
          <p:cNvPr id="14" name="TextBox 13">
            <a:extLst>
              <a:ext uri="{FF2B5EF4-FFF2-40B4-BE49-F238E27FC236}">
                <a16:creationId xmlns:a16="http://schemas.microsoft.com/office/drawing/2014/main" id="{58049CDA-4A80-4C2B-99FD-3B2E7AF514CC}"/>
              </a:ext>
            </a:extLst>
          </p:cNvPr>
          <p:cNvSpPr txBox="1"/>
          <p:nvPr/>
        </p:nvSpPr>
        <p:spPr>
          <a:xfrm>
            <a:off x="841996" y="6230136"/>
            <a:ext cx="3531095" cy="627864"/>
          </a:xfrm>
          <a:prstGeom prst="rect">
            <a:avLst/>
          </a:prstGeom>
          <a:noFill/>
        </p:spPr>
        <p:txBody>
          <a:bodyPr wrap="none" lIns="182880" tIns="146304" rIns="182880" bIns="146304" rtlCol="0">
            <a:spAutoFit/>
          </a:bodyPr>
          <a:lstStyle/>
          <a:p>
            <a:pPr>
              <a:lnSpc>
                <a:spcPct val="90000"/>
              </a:lnSpc>
              <a:spcAft>
                <a:spcPts val="600"/>
              </a:spcAft>
            </a:pPr>
            <a:r>
              <a:rPr lang="en-US" sz="2400" dirty="0">
                <a:solidFill>
                  <a:srgbClr val="FF0000"/>
                </a:solidFill>
              </a:rPr>
              <a:t>Super-deep: 152 layers </a:t>
            </a:r>
          </a:p>
        </p:txBody>
      </p:sp>
      <p:cxnSp>
        <p:nvCxnSpPr>
          <p:cNvPr id="15" name="Straight Arrow Connector 14">
            <a:extLst>
              <a:ext uri="{FF2B5EF4-FFF2-40B4-BE49-F238E27FC236}">
                <a16:creationId xmlns:a16="http://schemas.microsoft.com/office/drawing/2014/main" id="{727C0012-C07C-4E78-BA63-3E56A7D29A84}"/>
              </a:ext>
            </a:extLst>
          </p:cNvPr>
          <p:cNvCxnSpPr>
            <a:endCxn id="10" idx="3"/>
          </p:cNvCxnSpPr>
          <p:nvPr/>
        </p:nvCxnSpPr>
        <p:spPr>
          <a:xfrm>
            <a:off x="5450983" y="4696437"/>
            <a:ext cx="789433" cy="494128"/>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A0DD491F-3729-4D7B-9B8D-74919A49D997}"/>
              </a:ext>
            </a:extLst>
          </p:cNvPr>
          <p:cNvSpPr txBox="1"/>
          <p:nvPr/>
        </p:nvSpPr>
        <p:spPr>
          <a:xfrm>
            <a:off x="5787536" y="4527044"/>
            <a:ext cx="1124795" cy="544765"/>
          </a:xfrm>
          <a:prstGeom prst="rect">
            <a:avLst/>
          </a:prstGeom>
          <a:noFill/>
        </p:spPr>
        <p:txBody>
          <a:bodyPr wrap="none" lIns="182880" tIns="146304" rIns="182880" bIns="146304" rtlCol="0">
            <a:spAutoFit/>
          </a:bodyPr>
          <a:lstStyle/>
          <a:p>
            <a:pPr>
              <a:lnSpc>
                <a:spcPct val="90000"/>
              </a:lnSpc>
              <a:spcAft>
                <a:spcPts val="600"/>
              </a:spcAft>
            </a:pPr>
            <a:r>
              <a:rPr lang="en-US" dirty="0">
                <a:solidFill>
                  <a:srgbClr val="FF0000"/>
                </a:solidFill>
              </a:rPr>
              <a:t>4</a:t>
            </a:r>
            <a:r>
              <a:rPr lang="en-US" baseline="30000" dirty="0">
                <a:solidFill>
                  <a:srgbClr val="FF0000"/>
                </a:solidFill>
              </a:rPr>
              <a:t>th</a:t>
            </a:r>
            <a:r>
              <a:rPr lang="en-US" dirty="0">
                <a:solidFill>
                  <a:srgbClr val="FF0000"/>
                </a:solidFill>
              </a:rPr>
              <a:t> year</a:t>
            </a:r>
          </a:p>
        </p:txBody>
      </p:sp>
    </p:spTree>
    <p:extLst>
      <p:ext uri="{BB962C8B-B14F-4D97-AF65-F5344CB8AC3E}">
        <p14:creationId xmlns:p14="http://schemas.microsoft.com/office/powerpoint/2010/main" val="877353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ImageNet Challenge Winning Architectures</a:t>
            </a:r>
          </a:p>
        </p:txBody>
      </p:sp>
      <p:pic>
        <p:nvPicPr>
          <p:cNvPr id="4" name="Content Placeholder 3"/>
          <p:cNvPicPr>
            <a:picLocks noGrp="1" noChangeAspect="1"/>
          </p:cNvPicPr>
          <p:nvPr>
            <p:ph idx="1"/>
          </p:nvPr>
        </p:nvPicPr>
        <p:blipFill>
          <a:blip r:embed="rId3"/>
          <a:stretch>
            <a:fillRect/>
          </a:stretch>
        </p:blipFill>
        <p:spPr>
          <a:xfrm>
            <a:off x="1148460" y="1825625"/>
            <a:ext cx="7306258" cy="4351338"/>
          </a:xfrm>
          <a:prstGeom prst="rect">
            <a:avLst/>
          </a:prstGeom>
        </p:spPr>
      </p:pic>
      <p:sp>
        <p:nvSpPr>
          <p:cNvPr id="5" name="TextBox 4"/>
          <p:cNvSpPr txBox="1"/>
          <p:nvPr/>
        </p:nvSpPr>
        <p:spPr>
          <a:xfrm>
            <a:off x="3149523" y="6242541"/>
            <a:ext cx="896527" cy="369332"/>
          </a:xfrm>
          <a:prstGeom prst="rect">
            <a:avLst/>
          </a:prstGeom>
          <a:noFill/>
        </p:spPr>
        <p:txBody>
          <a:bodyPr wrap="none" rtlCol="0">
            <a:spAutoFit/>
          </a:bodyPr>
          <a:lstStyle/>
          <a:p>
            <a:r>
              <a:rPr lang="en-US" dirty="0"/>
              <a:t>7 layers</a:t>
            </a:r>
          </a:p>
        </p:txBody>
      </p:sp>
      <p:sp>
        <p:nvSpPr>
          <p:cNvPr id="6" name="TextBox 5"/>
          <p:cNvSpPr txBox="1"/>
          <p:nvPr/>
        </p:nvSpPr>
        <p:spPr>
          <a:xfrm>
            <a:off x="7558191" y="6242541"/>
            <a:ext cx="1130566" cy="369332"/>
          </a:xfrm>
          <a:prstGeom prst="rect">
            <a:avLst/>
          </a:prstGeom>
          <a:noFill/>
        </p:spPr>
        <p:txBody>
          <a:bodyPr wrap="none" rtlCol="0">
            <a:spAutoFit/>
          </a:bodyPr>
          <a:lstStyle/>
          <a:p>
            <a:r>
              <a:rPr lang="en-US" dirty="0"/>
              <a:t>151 layers</a:t>
            </a:r>
          </a:p>
        </p:txBody>
      </p:sp>
      <p:sp>
        <p:nvSpPr>
          <p:cNvPr id="7" name="TextBox 6"/>
          <p:cNvSpPr txBox="1"/>
          <p:nvPr/>
        </p:nvSpPr>
        <p:spPr>
          <a:xfrm>
            <a:off x="4603185" y="6242541"/>
            <a:ext cx="1013547" cy="369332"/>
          </a:xfrm>
          <a:prstGeom prst="rect">
            <a:avLst/>
          </a:prstGeom>
          <a:noFill/>
        </p:spPr>
        <p:txBody>
          <a:bodyPr wrap="none" rtlCol="0">
            <a:spAutoFit/>
          </a:bodyPr>
          <a:lstStyle/>
          <a:p>
            <a:r>
              <a:rPr lang="en-US"/>
              <a:t>27 </a:t>
            </a:r>
            <a:r>
              <a:rPr lang="en-US" dirty="0"/>
              <a:t>layers</a:t>
            </a:r>
          </a:p>
        </p:txBody>
      </p:sp>
      <p:pic>
        <p:nvPicPr>
          <p:cNvPr id="3" name="Picture 2">
            <a:extLst>
              <a:ext uri="{FF2B5EF4-FFF2-40B4-BE49-F238E27FC236}">
                <a16:creationId xmlns:a16="http://schemas.microsoft.com/office/drawing/2014/main" id="{5BDD25DE-C5C5-4CB3-862C-A625A46DCDB8}"/>
              </a:ext>
            </a:extLst>
          </p:cNvPr>
          <p:cNvPicPr>
            <a:picLocks noChangeAspect="1"/>
          </p:cNvPicPr>
          <p:nvPr/>
        </p:nvPicPr>
        <p:blipFill>
          <a:blip r:embed="rId4"/>
          <a:stretch>
            <a:fillRect/>
          </a:stretch>
        </p:blipFill>
        <p:spPr>
          <a:xfrm>
            <a:off x="9049907" y="1911926"/>
            <a:ext cx="1719988" cy="3524289"/>
          </a:xfrm>
          <a:prstGeom prst="rect">
            <a:avLst/>
          </a:prstGeom>
        </p:spPr>
      </p:pic>
      <p:cxnSp>
        <p:nvCxnSpPr>
          <p:cNvPr id="9" name="Straight Connector 8">
            <a:extLst>
              <a:ext uri="{FF2B5EF4-FFF2-40B4-BE49-F238E27FC236}">
                <a16:creationId xmlns:a16="http://schemas.microsoft.com/office/drawing/2014/main" id="{5801F5A2-BCFF-4AEE-AA09-2F81B687C713}"/>
              </a:ext>
            </a:extLst>
          </p:cNvPr>
          <p:cNvCxnSpPr/>
          <p:nvPr/>
        </p:nvCxnSpPr>
        <p:spPr>
          <a:xfrm>
            <a:off x="8811491" y="1911926"/>
            <a:ext cx="0" cy="426503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578E8B2D-5964-4F8B-83C5-1A80EC2133DC}"/>
              </a:ext>
            </a:extLst>
          </p:cNvPr>
          <p:cNvSpPr/>
          <p:nvPr/>
        </p:nvSpPr>
        <p:spPr>
          <a:xfrm>
            <a:off x="9259925" y="5780876"/>
            <a:ext cx="1655300" cy="923330"/>
          </a:xfrm>
          <a:prstGeom prst="rect">
            <a:avLst/>
          </a:prstGeom>
        </p:spPr>
        <p:txBody>
          <a:bodyPr wrap="square">
            <a:spAutoFit/>
          </a:bodyPr>
          <a:lstStyle/>
          <a:p>
            <a:r>
              <a:rPr lang="en-US" dirty="0"/>
              <a:t>Gated Bi-directional CNN: 269 layers</a:t>
            </a:r>
          </a:p>
        </p:txBody>
      </p:sp>
    </p:spTree>
    <p:extLst>
      <p:ext uri="{BB962C8B-B14F-4D97-AF65-F5344CB8AC3E}">
        <p14:creationId xmlns:p14="http://schemas.microsoft.com/office/powerpoint/2010/main" val="9544203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A24CD6-2773-4E66-8CF7-BF54AAF963E5}"/>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75AFDD72-7992-4930-B341-D6D62F1B217C}"/>
              </a:ext>
            </a:extLst>
          </p:cNvPr>
          <p:cNvPicPr>
            <a:picLocks noGrp="1" noChangeAspect="1"/>
          </p:cNvPicPr>
          <p:nvPr>
            <p:ph idx="1"/>
          </p:nvPr>
        </p:nvPicPr>
        <p:blipFill>
          <a:blip r:embed="rId3"/>
          <a:stretch>
            <a:fillRect/>
          </a:stretch>
        </p:blipFill>
        <p:spPr>
          <a:xfrm>
            <a:off x="1034716" y="157765"/>
            <a:ext cx="9934074" cy="6652107"/>
          </a:xfrm>
          <a:prstGeom prst="rect">
            <a:avLst/>
          </a:prstGeom>
        </p:spPr>
      </p:pic>
    </p:spTree>
    <p:extLst>
      <p:ext uri="{BB962C8B-B14F-4D97-AF65-F5344CB8AC3E}">
        <p14:creationId xmlns:p14="http://schemas.microsoft.com/office/powerpoint/2010/main" val="19958820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More difficult vision problems</a:t>
            </a:r>
          </a:p>
        </p:txBody>
      </p:sp>
      <p:pic>
        <p:nvPicPr>
          <p:cNvPr id="4" name="Content Placeholder 3"/>
          <p:cNvPicPr>
            <a:picLocks noGrp="1" noChangeAspect="1"/>
          </p:cNvPicPr>
          <p:nvPr>
            <p:ph idx="1"/>
          </p:nvPr>
        </p:nvPicPr>
        <p:blipFill>
          <a:blip r:embed="rId3"/>
          <a:stretch>
            <a:fillRect/>
          </a:stretch>
        </p:blipFill>
        <p:spPr>
          <a:xfrm>
            <a:off x="1733010" y="1576242"/>
            <a:ext cx="7272445" cy="5032917"/>
          </a:xfrm>
          <a:prstGeom prst="rect">
            <a:avLst/>
          </a:prstGeom>
        </p:spPr>
      </p:pic>
    </p:spTree>
    <p:extLst>
      <p:ext uri="{BB962C8B-B14F-4D97-AF65-F5344CB8AC3E}">
        <p14:creationId xmlns:p14="http://schemas.microsoft.com/office/powerpoint/2010/main" val="243798102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69</TotalTime>
  <Words>1017</Words>
  <Application>Microsoft Office PowerPoint</Application>
  <PresentationFormat>Widescreen</PresentationFormat>
  <Paragraphs>168</Paragraphs>
  <Slides>43</Slides>
  <Notes>43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43</vt:i4>
      </vt:variant>
    </vt:vector>
  </HeadingPairs>
  <TitlesOfParts>
    <vt:vector size="48" baseType="lpstr">
      <vt:lpstr>Arial</vt:lpstr>
      <vt:lpstr>ArialMT</vt:lpstr>
      <vt:lpstr>Calibri</vt:lpstr>
      <vt:lpstr>Calibri Light</vt:lpstr>
      <vt:lpstr>Office Theme</vt:lpstr>
      <vt:lpstr>Convolutional Neural Networks   </vt:lpstr>
      <vt:lpstr>Today’s Agenda</vt:lpstr>
      <vt:lpstr>Today’s Agenda</vt:lpstr>
      <vt:lpstr>ImageNet</vt:lpstr>
      <vt:lpstr>ImageNet Classification Challenge</vt:lpstr>
      <vt:lpstr>PowerPoint Presentation</vt:lpstr>
      <vt:lpstr>ImageNet Challenge Winning Architectures</vt:lpstr>
      <vt:lpstr>PowerPoint Presentation</vt:lpstr>
      <vt:lpstr>More difficult vision problems</vt:lpstr>
      <vt:lpstr>More difficult vision problems</vt:lpstr>
      <vt:lpstr>More difficult vision problems http://karpathy.github.io/2012/10/22/state-of-computer-vision/</vt:lpstr>
      <vt:lpstr>Today’s Agenda</vt:lpstr>
      <vt:lpstr>Hierarchical Approach</vt:lpstr>
      <vt:lpstr>Convolution Networks are everywhere now</vt:lpstr>
      <vt:lpstr>Convolution Networks are everywhere now</vt:lpstr>
      <vt:lpstr>Convolution Networks are everywhere now</vt:lpstr>
      <vt:lpstr>Convolution Networks are everywhere now</vt:lpstr>
      <vt:lpstr>CNNs in healthcare</vt:lpstr>
      <vt:lpstr>Convolution Networks are everywhere now</vt:lpstr>
      <vt:lpstr>Convolution Networks are everywhere now</vt:lpstr>
      <vt:lpstr>Classifying an image using MLPs?</vt:lpstr>
      <vt:lpstr>Parameter explosion with MLPs</vt:lpstr>
      <vt:lpstr>Today’s Agenda</vt:lpstr>
      <vt:lpstr>What is convolution of an image with a filter?</vt:lpstr>
      <vt:lpstr>Convolution Layer</vt:lpstr>
      <vt:lpstr>Convolution Layer</vt:lpstr>
      <vt:lpstr>Convolution Layer</vt:lpstr>
      <vt:lpstr>A Basic ConvNet</vt:lpstr>
      <vt:lpstr>ConvNet with Pooling and FC Layers</vt:lpstr>
      <vt:lpstr>ReLU (Rectified Linear Units) Layer</vt:lpstr>
      <vt:lpstr>Details about the convolution layer</vt:lpstr>
      <vt:lpstr>Details about the convolution layer</vt:lpstr>
      <vt:lpstr>Details about the convolution layer</vt:lpstr>
      <vt:lpstr>Convolution layer examples</vt:lpstr>
      <vt:lpstr>Convolution layer examples</vt:lpstr>
      <vt:lpstr>Neuron view of the convolution layer</vt:lpstr>
      <vt:lpstr>Neuron view of the convolution layer</vt:lpstr>
      <vt:lpstr>ConvNet with Pooling and FC Layers</vt:lpstr>
      <vt:lpstr>Pooling Layer</vt:lpstr>
      <vt:lpstr>Average and Max Pooling</vt:lpstr>
      <vt:lpstr>Fully Connected Layer</vt:lpstr>
      <vt:lpstr>PowerPoint Presentation</vt:lpstr>
      <vt:lpstr>Take-aways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Convolutional Neural Networks</dc:title>
  <dc:creator>Manish Gupta (BING-IDC)</dc:creator>
  <cp:lastModifiedBy>Saumya Saxena</cp:lastModifiedBy>
  <cp:revision>3</cp:revision>
  <dcterms:created xsi:type="dcterms:W3CDTF">2020-02-16T04:49:07Z</dcterms:created>
  <dcterms:modified xsi:type="dcterms:W3CDTF">2020-02-16T06:01:50Z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gmanish@microsoft.com</vt:lpwstr>
  </property>
  <property fmtid="{D5CDD505-2E9C-101B-9397-08002B2CF9AE}" pid="5" name="MSIP_Label_f42aa342-8706-4288-bd11-ebb85995028c_SetDate">
    <vt:lpwstr>2020-02-16T04:49:19.3781675Z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409d8a1a-0910-45e0-80d0-e689f35d9cbb</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